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1" r:id="rId7"/>
    <p:sldId id="262" r:id="rId8"/>
    <p:sldId id="263" r:id="rId9"/>
    <p:sldId id="267" r:id="rId10"/>
    <p:sldId id="264" r:id="rId11"/>
    <p:sldId id="265" r:id="rId12"/>
  </p:sldIdLst>
  <p:sldSz cx="18288000" cy="10287000"/>
  <p:notesSz cx="6858000" cy="9144000"/>
  <p:embeddedFontLst>
    <p:embeddedFont>
      <p:font typeface="Glacial Indifference" panose="020B0604020202020204" charset="0"/>
      <p:regular r:id="rId13"/>
    </p:embeddedFont>
    <p:embeddedFont>
      <p:font typeface="Glacial Indifference Bold" panose="020B0604020202020204" charset="0"/>
      <p:regular r:id="rId14"/>
    </p:embeddedFont>
    <p:embeddedFont>
      <p:font typeface="League Spartan"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hyperlink" Target="https://app.powerbi.com/groups/me/reports/df33a177-65a5-49fd-bc52-0b9d16d423d1/?pbi_source=PowerPoint"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6.svg"/><Relationship Id="rId5" Type="http://schemas.openxmlformats.org/officeDocument/2006/relationships/image" Target="../media/image4.png"/><Relationship Id="rId10" Type="http://schemas.openxmlformats.org/officeDocument/2006/relationships/image" Target="../media/image35.png"/><Relationship Id="rId4" Type="http://schemas.openxmlformats.org/officeDocument/2006/relationships/image" Target="../media/image3.sv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35.png"/><Relationship Id="rId7"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s://app.powerbi.com/groups/me/reports/df33a177-65a5-49fd-bc52-0b9d16d423d1/?pbi_source=PowerPoint" TargetMode="External"/><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528869" y="-544892"/>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177652">
            <a:off x="-1469150" y="7117722"/>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574853">
            <a:off x="1788046" y="8778215"/>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2900632" y="3147184"/>
            <a:ext cx="12628237" cy="4089581"/>
          </a:xfrm>
          <a:prstGeom prst="rect">
            <a:avLst/>
          </a:prstGeom>
        </p:spPr>
        <p:txBody>
          <a:bodyPr wrap="square" lIns="0" tIns="0" rIns="0" bIns="0" rtlCol="0" anchor="t">
            <a:spAutoFit/>
          </a:bodyPr>
          <a:lstStyle/>
          <a:p>
            <a:pPr algn="ctr">
              <a:lnSpc>
                <a:spcPts val="17444"/>
              </a:lnSpc>
            </a:pPr>
            <a:r>
              <a:rPr lang="en-US" sz="4800" dirty="0">
                <a:solidFill>
                  <a:srgbClr val="26459B"/>
                </a:solidFill>
                <a:latin typeface="League Spartan"/>
                <a:ea typeface="League Spartan"/>
                <a:cs typeface="League Spartan"/>
                <a:sym typeface="League Spartan"/>
              </a:rPr>
              <a:t>The Influence of Video Games on Physical Activity in Sedentary Children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rot="5400000">
            <a:off x="11626005" y="2965554"/>
            <a:ext cx="10380018" cy="3962202"/>
            <a:chOff x="0" y="0"/>
            <a:chExt cx="8599969" cy="1445422"/>
          </a:xfrm>
        </p:grpSpPr>
        <p:sp>
          <p:nvSpPr>
            <p:cNvPr id="4" name="Freeform 4"/>
            <p:cNvSpPr/>
            <p:nvPr/>
          </p:nvSpPr>
          <p:spPr>
            <a:xfrm>
              <a:off x="0" y="0"/>
              <a:ext cx="8599970" cy="1445422"/>
            </a:xfrm>
            <a:custGeom>
              <a:avLst/>
              <a:gdLst/>
              <a:ahLst/>
              <a:cxnLst/>
              <a:rect l="l" t="t" r="r" b="b"/>
              <a:pathLst>
                <a:path w="8599970" h="1445422">
                  <a:moveTo>
                    <a:pt x="0" y="0"/>
                  </a:moveTo>
                  <a:lnTo>
                    <a:pt x="8599970" y="0"/>
                  </a:lnTo>
                  <a:lnTo>
                    <a:pt x="8599970" y="1445422"/>
                  </a:lnTo>
                  <a:lnTo>
                    <a:pt x="0" y="1445422"/>
                  </a:lnTo>
                  <a:close/>
                </a:path>
              </a:pathLst>
            </a:custGeom>
            <a:solidFill>
              <a:srgbClr val="5C73B2"/>
            </a:solidFill>
          </p:spPr>
          <p:txBody>
            <a:bodyPr/>
            <a:lstStyle/>
            <a:p>
              <a:endParaRPr lang="en-US"/>
            </a:p>
          </p:txBody>
        </p:sp>
      </p:grpSp>
      <p:sp>
        <p:nvSpPr>
          <p:cNvPr id="11" name="TextBox 11"/>
          <p:cNvSpPr txBox="1"/>
          <p:nvPr/>
        </p:nvSpPr>
        <p:spPr>
          <a:xfrm>
            <a:off x="341909" y="294185"/>
            <a:ext cx="4744441" cy="961802"/>
          </a:xfrm>
          <a:prstGeom prst="rect">
            <a:avLst/>
          </a:prstGeom>
        </p:spPr>
        <p:txBody>
          <a:bodyPr lIns="0" tIns="0" rIns="0" bIns="0" rtlCol="0" anchor="t">
            <a:spAutoFit/>
          </a:bodyPr>
          <a:lstStyle/>
          <a:p>
            <a:pPr algn="l">
              <a:lnSpc>
                <a:spcPts val="8383"/>
              </a:lnSpc>
            </a:pPr>
            <a:r>
              <a:rPr lang="en-US" sz="4000" dirty="0">
                <a:solidFill>
                  <a:srgbClr val="13224B"/>
                </a:solidFill>
                <a:latin typeface="League Spartan"/>
                <a:ea typeface="League Spartan"/>
                <a:cs typeface="League Spartan"/>
                <a:sym typeface="League Spartan"/>
              </a:rPr>
              <a:t>Conclusion</a:t>
            </a:r>
          </a:p>
        </p:txBody>
      </p:sp>
      <p:sp>
        <p:nvSpPr>
          <p:cNvPr id="12" name="Freeform 12"/>
          <p:cNvSpPr/>
          <p:nvPr/>
        </p:nvSpPr>
        <p:spPr>
          <a:xfrm>
            <a:off x="12344176" y="-949527"/>
            <a:ext cx="4925595" cy="2487425"/>
          </a:xfrm>
          <a:custGeom>
            <a:avLst/>
            <a:gdLst/>
            <a:ahLst/>
            <a:cxnLst/>
            <a:rect l="l" t="t" r="r" b="b"/>
            <a:pathLst>
              <a:path w="4925595" h="2487425">
                <a:moveTo>
                  <a:pt x="0" y="0"/>
                </a:moveTo>
                <a:lnTo>
                  <a:pt x="4925595" y="0"/>
                </a:lnTo>
                <a:lnTo>
                  <a:pt x="4925595" y="2487425"/>
                </a:lnTo>
                <a:lnTo>
                  <a:pt x="0" y="24874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517691" y="1371403"/>
            <a:ext cx="12588709" cy="3731791"/>
          </a:xfrm>
          <a:prstGeom prst="rect">
            <a:avLst/>
          </a:prstGeom>
        </p:spPr>
        <p:txBody>
          <a:bodyPr wrap="square" lIns="0" tIns="0" rIns="0" bIns="0" rtlCol="0" anchor="t">
            <a:spAutoFit/>
          </a:bodyPr>
          <a:lstStyle/>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Positive Impact of Active Video Games: </a:t>
            </a:r>
            <a:r>
              <a:rPr lang="en-US" sz="3000" dirty="0">
                <a:solidFill>
                  <a:srgbClr val="13224B"/>
                </a:solidFill>
                <a:latin typeface="Glacial Indifference"/>
                <a:ea typeface="Glacial Indifference"/>
                <a:cs typeface="Glacial Indifference"/>
                <a:sym typeface="Glacial Indifference"/>
              </a:rPr>
              <a:t>The intervention led to an increase in physical activity among children, especially during the 6-week period.</a:t>
            </a:r>
          </a:p>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Sustained Activity Levels</a:t>
            </a:r>
            <a:r>
              <a:rPr lang="en-US" sz="3000" dirty="0">
                <a:solidFill>
                  <a:srgbClr val="13224B"/>
                </a:solidFill>
                <a:latin typeface="Glacial Indifference"/>
                <a:ea typeface="Glacial Indifference"/>
                <a:cs typeface="Glacial Indifference"/>
                <a:sym typeface="Glacial Indifference"/>
              </a:rPr>
              <a:t>: While activity decreased post-washout, some children maintained higher levels compared to baseline.</a:t>
            </a:r>
          </a:p>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Motivation Matters:</a:t>
            </a:r>
            <a:r>
              <a:rPr lang="en-US" sz="3000" dirty="0">
                <a:solidFill>
                  <a:srgbClr val="13224B"/>
                </a:solidFill>
                <a:latin typeface="Glacial Indifference"/>
                <a:ea typeface="Glacial Indifference"/>
                <a:cs typeface="Glacial Indifference"/>
                <a:sym typeface="Glacial Indifference"/>
              </a:rPr>
              <a:t> Children with higher motivation for active games were more likely to increase their physical activity.</a:t>
            </a:r>
          </a:p>
        </p:txBody>
      </p:sp>
      <p:sp>
        <p:nvSpPr>
          <p:cNvPr id="14" name="TextBox 11">
            <a:extLst>
              <a:ext uri="{FF2B5EF4-FFF2-40B4-BE49-F238E27FC236}">
                <a16:creationId xmlns:a16="http://schemas.microsoft.com/office/drawing/2014/main" id="{C5D91C29-9F0F-1A7B-EED6-1CB780D29F6A}"/>
              </a:ext>
            </a:extLst>
          </p:cNvPr>
          <p:cNvSpPr txBox="1"/>
          <p:nvPr/>
        </p:nvSpPr>
        <p:spPr>
          <a:xfrm>
            <a:off x="517691" y="4825080"/>
            <a:ext cx="4744441" cy="946413"/>
          </a:xfrm>
          <a:prstGeom prst="rect">
            <a:avLst/>
          </a:prstGeom>
        </p:spPr>
        <p:txBody>
          <a:bodyPr lIns="0" tIns="0" rIns="0" bIns="0" rtlCol="0" anchor="t">
            <a:spAutoFit/>
          </a:bodyPr>
          <a:lstStyle/>
          <a:p>
            <a:pPr algn="l">
              <a:lnSpc>
                <a:spcPts val="8383"/>
              </a:lnSpc>
            </a:pPr>
            <a:r>
              <a:rPr lang="en-US" sz="3200" dirty="0">
                <a:solidFill>
                  <a:srgbClr val="13224B"/>
                </a:solidFill>
                <a:latin typeface="League Spartan"/>
                <a:ea typeface="League Spartan"/>
                <a:cs typeface="League Spartan"/>
                <a:sym typeface="League Spartan"/>
              </a:rPr>
              <a:t>Recommendations:</a:t>
            </a:r>
          </a:p>
        </p:txBody>
      </p:sp>
      <p:sp>
        <p:nvSpPr>
          <p:cNvPr id="15" name="TextBox 13">
            <a:extLst>
              <a:ext uri="{FF2B5EF4-FFF2-40B4-BE49-F238E27FC236}">
                <a16:creationId xmlns:a16="http://schemas.microsoft.com/office/drawing/2014/main" id="{F3F60F3D-671B-51D4-87EE-73E5390B3291}"/>
              </a:ext>
            </a:extLst>
          </p:cNvPr>
          <p:cNvSpPr txBox="1"/>
          <p:nvPr/>
        </p:nvSpPr>
        <p:spPr>
          <a:xfrm>
            <a:off x="517691" y="5771493"/>
            <a:ext cx="14341309" cy="4270400"/>
          </a:xfrm>
          <a:prstGeom prst="rect">
            <a:avLst/>
          </a:prstGeom>
        </p:spPr>
        <p:txBody>
          <a:bodyPr wrap="square" lIns="0" tIns="0" rIns="0" bIns="0" rtlCol="0" anchor="t">
            <a:spAutoFit/>
          </a:bodyPr>
          <a:lstStyle/>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Encourage Active Video Game Play: </a:t>
            </a:r>
            <a:r>
              <a:rPr lang="en-US" sz="3000" dirty="0">
                <a:solidFill>
                  <a:srgbClr val="13224B"/>
                </a:solidFill>
                <a:latin typeface="Glacial Indifference"/>
                <a:ea typeface="Glacial Indifference"/>
                <a:cs typeface="Glacial Indifference"/>
                <a:sym typeface="Glacial Indifference"/>
              </a:rPr>
              <a:t>Schools and parents should consider integrating active video games as part of regular physical activity routines for sedentary children.</a:t>
            </a:r>
          </a:p>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Sustain Activity Post-Intervention: </a:t>
            </a:r>
            <a:r>
              <a:rPr lang="en-US" sz="3000" dirty="0">
                <a:solidFill>
                  <a:srgbClr val="13224B"/>
                </a:solidFill>
                <a:latin typeface="Glacial Indifference"/>
                <a:ea typeface="Glacial Indifference"/>
                <a:cs typeface="Glacial Indifference"/>
                <a:sym typeface="Glacial Indifference"/>
              </a:rPr>
              <a:t>Future programs should include follow-up activities or continuous engagement to prevent drop-offs in physical activity after interventions.</a:t>
            </a:r>
          </a:p>
          <a:p>
            <a:pPr marL="457200" indent="-457200" algn="l">
              <a:lnSpc>
                <a:spcPts val="4200"/>
              </a:lnSpc>
              <a:buFont typeface="Arial" panose="020B0604020202020204" pitchFamily="34" charset="0"/>
              <a:buChar char="•"/>
            </a:pPr>
            <a:r>
              <a:rPr lang="en-US" sz="3000" b="1" dirty="0">
                <a:solidFill>
                  <a:srgbClr val="13224B"/>
                </a:solidFill>
                <a:latin typeface="Glacial Indifference"/>
                <a:ea typeface="Glacial Indifference"/>
                <a:cs typeface="Glacial Indifference"/>
                <a:sym typeface="Glacial Indifference"/>
              </a:rPr>
              <a:t>Parental Engagement:</a:t>
            </a:r>
            <a:r>
              <a:rPr lang="en-US" sz="3000" dirty="0">
                <a:solidFill>
                  <a:srgbClr val="13224B"/>
                </a:solidFill>
                <a:latin typeface="Glacial Indifference"/>
                <a:ea typeface="Glacial Indifference"/>
                <a:cs typeface="Glacial Indifference"/>
                <a:sym typeface="Glacial Indifference"/>
              </a:rPr>
              <a:t> Educate parents on the importance of their role in supporting children’s physical activity to maximize the impact of such interventions.</a:t>
            </a:r>
          </a:p>
        </p:txBody>
      </p:sp>
      <p:sp>
        <p:nvSpPr>
          <p:cNvPr id="16" name="Freeform 6">
            <a:extLst>
              <a:ext uri="{FF2B5EF4-FFF2-40B4-BE49-F238E27FC236}">
                <a16:creationId xmlns:a16="http://schemas.microsoft.com/office/drawing/2014/main" id="{56AC19A9-E605-A968-D1B6-219186CA9C78}"/>
              </a:ext>
            </a:extLst>
          </p:cNvPr>
          <p:cNvSpPr/>
          <p:nvPr/>
        </p:nvSpPr>
        <p:spPr>
          <a:xfrm>
            <a:off x="14806973" y="2503754"/>
            <a:ext cx="4073652" cy="4114800"/>
          </a:xfrm>
          <a:custGeom>
            <a:avLst/>
            <a:gdLst/>
            <a:ahLst/>
            <a:cxnLst/>
            <a:rect l="l" t="t" r="r" b="b"/>
            <a:pathLst>
              <a:path w="4073652" h="4114800">
                <a:moveTo>
                  <a:pt x="0" y="0"/>
                </a:moveTo>
                <a:lnTo>
                  <a:pt x="4073652" y="0"/>
                </a:lnTo>
                <a:lnTo>
                  <a:pt x="407365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4" name="Group 4"/>
          <p:cNvGrpSpPr/>
          <p:nvPr/>
        </p:nvGrpSpPr>
        <p:grpSpPr>
          <a:xfrm rot="5400000">
            <a:off x="9485072" y="-621846"/>
            <a:ext cx="6510591" cy="11530693"/>
            <a:chOff x="0" y="0"/>
            <a:chExt cx="2354580" cy="4170119"/>
          </a:xfrm>
        </p:grpSpPr>
        <p:sp>
          <p:nvSpPr>
            <p:cNvPr id="5" name="Freeform 5"/>
            <p:cNvSpPr/>
            <p:nvPr/>
          </p:nvSpPr>
          <p:spPr>
            <a:xfrm>
              <a:off x="0" y="0"/>
              <a:ext cx="2353310" cy="4170119"/>
            </a:xfrm>
            <a:custGeom>
              <a:avLst/>
              <a:gdLst/>
              <a:ahLst/>
              <a:cxnLst/>
              <a:rect l="l" t="t" r="r" b="b"/>
              <a:pathLst>
                <a:path w="2353310" h="4170119">
                  <a:moveTo>
                    <a:pt x="784860" y="4102809"/>
                  </a:moveTo>
                  <a:cubicBezTo>
                    <a:pt x="905510" y="4143449"/>
                    <a:pt x="1042670" y="4170119"/>
                    <a:pt x="1177290" y="4170119"/>
                  </a:cubicBezTo>
                  <a:cubicBezTo>
                    <a:pt x="1311910" y="4170119"/>
                    <a:pt x="1441450" y="4147259"/>
                    <a:pt x="1560830" y="4106619"/>
                  </a:cubicBezTo>
                  <a:cubicBezTo>
                    <a:pt x="1563370" y="4105349"/>
                    <a:pt x="1565910" y="4105349"/>
                    <a:pt x="1568450" y="4104079"/>
                  </a:cubicBezTo>
                  <a:cubicBezTo>
                    <a:pt x="2016760" y="3941519"/>
                    <a:pt x="2346960" y="3512259"/>
                    <a:pt x="2353310" y="3006605"/>
                  </a:cubicBezTo>
                  <a:lnTo>
                    <a:pt x="2353310" y="0"/>
                  </a:lnTo>
                  <a:lnTo>
                    <a:pt x="0" y="0"/>
                  </a:lnTo>
                  <a:lnTo>
                    <a:pt x="0" y="3004334"/>
                  </a:lnTo>
                  <a:cubicBezTo>
                    <a:pt x="6350" y="3514799"/>
                    <a:pt x="331470" y="3944059"/>
                    <a:pt x="784860" y="4102809"/>
                  </a:cubicBezTo>
                  <a:close/>
                </a:path>
              </a:pathLst>
            </a:custGeom>
            <a:solidFill>
              <a:srgbClr val="3657A9"/>
            </a:solidFill>
          </p:spPr>
          <p:txBody>
            <a:bodyPr/>
            <a:lstStyle/>
            <a:p>
              <a:endParaRPr lang="en-US"/>
            </a:p>
          </p:txBody>
        </p:sp>
      </p:grpSp>
      <p:sp>
        <p:nvSpPr>
          <p:cNvPr id="6" name="TextBox 6"/>
          <p:cNvSpPr txBox="1"/>
          <p:nvPr/>
        </p:nvSpPr>
        <p:spPr>
          <a:xfrm>
            <a:off x="8465821" y="3949926"/>
            <a:ext cx="9139644" cy="1767206"/>
          </a:xfrm>
          <a:prstGeom prst="rect">
            <a:avLst/>
          </a:prstGeom>
        </p:spPr>
        <p:txBody>
          <a:bodyPr lIns="0" tIns="0" rIns="0" bIns="0" rtlCol="0" anchor="t">
            <a:spAutoFit/>
          </a:bodyPr>
          <a:lstStyle/>
          <a:p>
            <a:pPr algn="ctr">
              <a:lnSpc>
                <a:spcPts val="14419"/>
              </a:lnSpc>
            </a:pPr>
            <a:r>
              <a:rPr lang="en-US" sz="10299" dirty="0">
                <a:solidFill>
                  <a:srgbClr val="E3E4E5"/>
                </a:solidFill>
                <a:latin typeface="League Spartan"/>
                <a:ea typeface="League Spartan"/>
                <a:cs typeface="League Spartan"/>
                <a:sym typeface="League Spartan"/>
              </a:rPr>
              <a:t>THANK YOU</a:t>
            </a:r>
          </a:p>
        </p:txBody>
      </p:sp>
      <p:sp>
        <p:nvSpPr>
          <p:cNvPr id="8" name="Freeform 8"/>
          <p:cNvSpPr/>
          <p:nvPr/>
        </p:nvSpPr>
        <p:spPr>
          <a:xfrm rot="-10800000">
            <a:off x="15711279" y="-898071"/>
            <a:ext cx="3096042" cy="3147184"/>
          </a:xfrm>
          <a:custGeom>
            <a:avLst/>
            <a:gdLst/>
            <a:ahLst/>
            <a:cxnLst/>
            <a:rect l="l" t="t" r="r" b="b"/>
            <a:pathLst>
              <a:path w="3096042" h="3147184">
                <a:moveTo>
                  <a:pt x="0" y="0"/>
                </a:moveTo>
                <a:lnTo>
                  <a:pt x="3096042" y="0"/>
                </a:lnTo>
                <a:lnTo>
                  <a:pt x="3096042"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7968807">
            <a:off x="-1434097" y="7827873"/>
            <a:ext cx="4925595" cy="2487425"/>
          </a:xfrm>
          <a:custGeom>
            <a:avLst/>
            <a:gdLst/>
            <a:ahLst/>
            <a:cxnLst/>
            <a:rect l="l" t="t" r="r" b="b"/>
            <a:pathLst>
              <a:path w="4925595" h="2487425">
                <a:moveTo>
                  <a:pt x="0" y="0"/>
                </a:moveTo>
                <a:lnTo>
                  <a:pt x="4925594" y="0"/>
                </a:lnTo>
                <a:lnTo>
                  <a:pt x="4925594" y="2487426"/>
                </a:lnTo>
                <a:lnTo>
                  <a:pt x="0" y="24874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C2EA4AB0-EA80-E06F-0E92-FBD418546496}"/>
              </a:ext>
            </a:extLst>
          </p:cNvPr>
          <p:cNvSpPr/>
          <p:nvPr/>
        </p:nvSpPr>
        <p:spPr>
          <a:xfrm>
            <a:off x="2220614" y="2232784"/>
            <a:ext cx="4235086" cy="8054216"/>
          </a:xfrm>
          <a:custGeom>
            <a:avLst/>
            <a:gdLst/>
            <a:ahLst/>
            <a:cxnLst/>
            <a:rect l="l" t="t" r="r" b="b"/>
            <a:pathLst>
              <a:path w="2026539" h="4114800">
                <a:moveTo>
                  <a:pt x="0" y="0"/>
                </a:moveTo>
                <a:lnTo>
                  <a:pt x="2026539" y="0"/>
                </a:lnTo>
                <a:lnTo>
                  <a:pt x="202653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sp>
        <p:nvSpPr>
          <p:cNvPr id="3" name="Freeform 3"/>
          <p:cNvSpPr/>
          <p:nvPr/>
        </p:nvSpPr>
        <p:spPr>
          <a:xfrm>
            <a:off x="15711279" y="-544892"/>
            <a:ext cx="3096042" cy="3147184"/>
          </a:xfrm>
          <a:custGeom>
            <a:avLst/>
            <a:gdLst/>
            <a:ahLst/>
            <a:cxnLst/>
            <a:rect l="l" t="t" r="r" b="b"/>
            <a:pathLst>
              <a:path w="3096042" h="3147184">
                <a:moveTo>
                  <a:pt x="0" y="0"/>
                </a:moveTo>
                <a:lnTo>
                  <a:pt x="3096042" y="0"/>
                </a:lnTo>
                <a:lnTo>
                  <a:pt x="3096042"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28700" y="-1657451"/>
            <a:ext cx="750395" cy="4259743"/>
            <a:chOff x="0" y="0"/>
            <a:chExt cx="2354580" cy="13366166"/>
          </a:xfrm>
        </p:grpSpPr>
        <p:sp>
          <p:nvSpPr>
            <p:cNvPr id="5" name="Freeform 5"/>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grpSp>
        <p:nvGrpSpPr>
          <p:cNvPr id="6" name="Group 6"/>
          <p:cNvGrpSpPr/>
          <p:nvPr/>
        </p:nvGrpSpPr>
        <p:grpSpPr>
          <a:xfrm>
            <a:off x="1106437" y="3783897"/>
            <a:ext cx="672658" cy="67265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8" name="Group 8"/>
          <p:cNvGrpSpPr/>
          <p:nvPr/>
        </p:nvGrpSpPr>
        <p:grpSpPr>
          <a:xfrm>
            <a:off x="1281787" y="3959247"/>
            <a:ext cx="321958" cy="32195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0" name="Group 10"/>
          <p:cNvGrpSpPr/>
          <p:nvPr/>
        </p:nvGrpSpPr>
        <p:grpSpPr>
          <a:xfrm>
            <a:off x="1106437" y="4984334"/>
            <a:ext cx="672658" cy="67265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12" name="Group 12"/>
          <p:cNvGrpSpPr/>
          <p:nvPr/>
        </p:nvGrpSpPr>
        <p:grpSpPr>
          <a:xfrm>
            <a:off x="1281787" y="5159684"/>
            <a:ext cx="321958" cy="321958"/>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4" name="Group 14"/>
          <p:cNvGrpSpPr/>
          <p:nvPr/>
        </p:nvGrpSpPr>
        <p:grpSpPr>
          <a:xfrm>
            <a:off x="1106437" y="6184770"/>
            <a:ext cx="672658" cy="672658"/>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16" name="Group 16"/>
          <p:cNvGrpSpPr/>
          <p:nvPr/>
        </p:nvGrpSpPr>
        <p:grpSpPr>
          <a:xfrm>
            <a:off x="1281787" y="6360120"/>
            <a:ext cx="321958" cy="321958"/>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8" name="Group 18"/>
          <p:cNvGrpSpPr/>
          <p:nvPr/>
        </p:nvGrpSpPr>
        <p:grpSpPr>
          <a:xfrm>
            <a:off x="1106437" y="7385206"/>
            <a:ext cx="672658" cy="672658"/>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20" name="Group 20"/>
          <p:cNvGrpSpPr/>
          <p:nvPr/>
        </p:nvGrpSpPr>
        <p:grpSpPr>
          <a:xfrm>
            <a:off x="1281787" y="7560556"/>
            <a:ext cx="321958" cy="321958"/>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26" name="TextBox 26"/>
          <p:cNvSpPr txBox="1"/>
          <p:nvPr/>
        </p:nvSpPr>
        <p:spPr>
          <a:xfrm>
            <a:off x="2135740" y="1897205"/>
            <a:ext cx="8081902" cy="919482"/>
          </a:xfrm>
          <a:prstGeom prst="rect">
            <a:avLst/>
          </a:prstGeom>
        </p:spPr>
        <p:txBody>
          <a:bodyPr lIns="0" tIns="0" rIns="0" bIns="0" rtlCol="0" anchor="t">
            <a:spAutoFit/>
          </a:bodyPr>
          <a:lstStyle/>
          <a:p>
            <a:pPr algn="l">
              <a:lnSpc>
                <a:spcPts val="7423"/>
              </a:lnSpc>
            </a:pPr>
            <a:r>
              <a:rPr lang="en-US" sz="4800" dirty="0">
                <a:solidFill>
                  <a:srgbClr val="26459B"/>
                </a:solidFill>
                <a:latin typeface="League Spartan"/>
                <a:ea typeface="League Spartan"/>
                <a:cs typeface="League Spartan"/>
                <a:sym typeface="League Spartan"/>
              </a:rPr>
              <a:t>Meet The Team</a:t>
            </a:r>
          </a:p>
        </p:txBody>
      </p:sp>
      <p:sp>
        <p:nvSpPr>
          <p:cNvPr id="27" name="TextBox 27"/>
          <p:cNvSpPr txBox="1"/>
          <p:nvPr/>
        </p:nvSpPr>
        <p:spPr>
          <a:xfrm>
            <a:off x="2135740" y="3852161"/>
            <a:ext cx="6474860" cy="500137"/>
          </a:xfrm>
          <a:prstGeom prst="rect">
            <a:avLst/>
          </a:prstGeom>
        </p:spPr>
        <p:txBody>
          <a:bodyPr wrap="square" lIns="0" tIns="0" rIns="0" bIns="0" rtlCol="0" anchor="t">
            <a:spAutoFit/>
          </a:bodyPr>
          <a:lstStyle/>
          <a:p>
            <a:pPr algn="l">
              <a:lnSpc>
                <a:spcPts val="4200"/>
              </a:lnSpc>
            </a:pPr>
            <a:r>
              <a:rPr lang="en-US" sz="3000" b="1" dirty="0">
                <a:solidFill>
                  <a:srgbClr val="13224B"/>
                </a:solidFill>
                <a:latin typeface="Glacial Indifference Bold"/>
                <a:ea typeface="Glacial Indifference Bold"/>
                <a:cs typeface="Glacial Indifference Bold"/>
                <a:sym typeface="Glacial Indifference Bold"/>
              </a:rPr>
              <a:t>Ahmed Abd Elhalim Abd </a:t>
            </a:r>
            <a:r>
              <a:rPr lang="en-US" sz="3000" b="1" dirty="0" err="1">
                <a:solidFill>
                  <a:srgbClr val="13224B"/>
                </a:solidFill>
                <a:latin typeface="Glacial Indifference Bold"/>
                <a:ea typeface="Glacial Indifference Bold"/>
                <a:cs typeface="Glacial Indifference Bold"/>
                <a:sym typeface="Glacial Indifference Bold"/>
              </a:rPr>
              <a:t>Elmonam</a:t>
            </a:r>
            <a:endParaRPr lang="en-US" sz="3000" b="1" dirty="0">
              <a:solidFill>
                <a:srgbClr val="13224B"/>
              </a:solidFill>
              <a:latin typeface="Glacial Indifference Bold"/>
              <a:ea typeface="Glacial Indifference Bold"/>
              <a:cs typeface="Glacial Indifference Bold"/>
              <a:sym typeface="Glacial Indifference Bold"/>
            </a:endParaRPr>
          </a:p>
        </p:txBody>
      </p:sp>
      <p:sp>
        <p:nvSpPr>
          <p:cNvPr id="28" name="TextBox 28"/>
          <p:cNvSpPr txBox="1"/>
          <p:nvPr/>
        </p:nvSpPr>
        <p:spPr>
          <a:xfrm>
            <a:off x="2135740" y="5046963"/>
            <a:ext cx="6017660" cy="500137"/>
          </a:xfrm>
          <a:prstGeom prst="rect">
            <a:avLst/>
          </a:prstGeom>
        </p:spPr>
        <p:txBody>
          <a:bodyPr wrap="square" lIns="0" tIns="0" rIns="0" bIns="0" rtlCol="0" anchor="t">
            <a:spAutoFit/>
          </a:bodyPr>
          <a:lstStyle/>
          <a:p>
            <a:pPr algn="l">
              <a:lnSpc>
                <a:spcPts val="4200"/>
              </a:lnSpc>
            </a:pPr>
            <a:r>
              <a:rPr lang="en-US" sz="3000" b="1" dirty="0" err="1">
                <a:solidFill>
                  <a:srgbClr val="13224B"/>
                </a:solidFill>
                <a:latin typeface="Glacial Indifference Bold"/>
                <a:ea typeface="Glacial Indifference Bold"/>
                <a:cs typeface="Glacial Indifference Bold"/>
                <a:sym typeface="Glacial Indifference Bold"/>
              </a:rPr>
              <a:t>Abdalluh</a:t>
            </a:r>
            <a:r>
              <a:rPr lang="en-US" sz="3000" b="1" dirty="0">
                <a:solidFill>
                  <a:srgbClr val="13224B"/>
                </a:solidFill>
                <a:latin typeface="Glacial Indifference Bold"/>
                <a:ea typeface="Glacial Indifference Bold"/>
                <a:cs typeface="Glacial Indifference Bold"/>
                <a:sym typeface="Glacial Indifference Bold"/>
              </a:rPr>
              <a:t> Mohamed Aly</a:t>
            </a:r>
          </a:p>
        </p:txBody>
      </p:sp>
      <p:sp>
        <p:nvSpPr>
          <p:cNvPr id="29" name="TextBox 29"/>
          <p:cNvSpPr txBox="1"/>
          <p:nvPr/>
        </p:nvSpPr>
        <p:spPr>
          <a:xfrm>
            <a:off x="2135740" y="6252384"/>
            <a:ext cx="5331860" cy="500137"/>
          </a:xfrm>
          <a:prstGeom prst="rect">
            <a:avLst/>
          </a:prstGeom>
        </p:spPr>
        <p:txBody>
          <a:bodyPr wrap="square" lIns="0" tIns="0" rIns="0" bIns="0" rtlCol="0" anchor="t">
            <a:spAutoFit/>
          </a:bodyPr>
          <a:lstStyle/>
          <a:p>
            <a:pPr algn="l">
              <a:lnSpc>
                <a:spcPts val="4200"/>
              </a:lnSpc>
            </a:pPr>
            <a:r>
              <a:rPr lang="en-US" sz="3000" b="1" dirty="0">
                <a:solidFill>
                  <a:srgbClr val="13224B"/>
                </a:solidFill>
                <a:latin typeface="Glacial Indifference Bold"/>
                <a:ea typeface="Glacial Indifference Bold"/>
                <a:cs typeface="Glacial Indifference Bold"/>
                <a:sym typeface="Glacial Indifference Bold"/>
              </a:rPr>
              <a:t>Mark Michel </a:t>
            </a:r>
            <a:r>
              <a:rPr lang="en-US" sz="3000" b="1" dirty="0" err="1">
                <a:solidFill>
                  <a:srgbClr val="13224B"/>
                </a:solidFill>
                <a:latin typeface="Glacial Indifference Bold"/>
                <a:ea typeface="Glacial Indifference Bold"/>
                <a:cs typeface="Glacial Indifference Bold"/>
                <a:sym typeface="Glacial Indifference Bold"/>
              </a:rPr>
              <a:t>Bushar</a:t>
            </a:r>
            <a:endParaRPr lang="en-US" sz="3000" b="1" dirty="0">
              <a:solidFill>
                <a:srgbClr val="13224B"/>
              </a:solidFill>
              <a:latin typeface="Glacial Indifference Bold"/>
              <a:ea typeface="Glacial Indifference Bold"/>
              <a:cs typeface="Glacial Indifference Bold"/>
              <a:sym typeface="Glacial Indifference Bold"/>
            </a:endParaRPr>
          </a:p>
        </p:txBody>
      </p:sp>
      <p:sp>
        <p:nvSpPr>
          <p:cNvPr id="30" name="TextBox 30"/>
          <p:cNvSpPr txBox="1"/>
          <p:nvPr/>
        </p:nvSpPr>
        <p:spPr>
          <a:xfrm>
            <a:off x="2135740" y="7385206"/>
            <a:ext cx="4874660" cy="500137"/>
          </a:xfrm>
          <a:prstGeom prst="rect">
            <a:avLst/>
          </a:prstGeom>
        </p:spPr>
        <p:txBody>
          <a:bodyPr wrap="square" lIns="0" tIns="0" rIns="0" bIns="0" rtlCol="0" anchor="t">
            <a:spAutoFit/>
          </a:bodyPr>
          <a:lstStyle/>
          <a:p>
            <a:pPr algn="l">
              <a:lnSpc>
                <a:spcPts val="4200"/>
              </a:lnSpc>
            </a:pPr>
            <a:r>
              <a:rPr lang="en-US" sz="3000" b="1" dirty="0">
                <a:solidFill>
                  <a:srgbClr val="13224B"/>
                </a:solidFill>
                <a:latin typeface="Glacial Indifference Bold"/>
                <a:ea typeface="Glacial Indifference Bold"/>
                <a:cs typeface="Glacial Indifference Bold"/>
                <a:sym typeface="Glacial Indifference Bold"/>
              </a:rPr>
              <a:t>Youssef Ashraf </a:t>
            </a:r>
            <a:r>
              <a:rPr lang="en-US" sz="3000" b="1" dirty="0" err="1">
                <a:solidFill>
                  <a:srgbClr val="13224B"/>
                </a:solidFill>
                <a:latin typeface="Glacial Indifference Bold"/>
                <a:ea typeface="Glacial Indifference Bold"/>
                <a:cs typeface="Glacial Indifference Bold"/>
                <a:sym typeface="Glacial Indifference Bold"/>
              </a:rPr>
              <a:t>Abozaid</a:t>
            </a:r>
            <a:endParaRPr lang="en-US" sz="3000" b="1" dirty="0">
              <a:solidFill>
                <a:srgbClr val="13224B"/>
              </a:solidFill>
              <a:latin typeface="Glacial Indifference Bold"/>
              <a:ea typeface="Glacial Indifference Bold"/>
              <a:cs typeface="Glacial Indifference Bold"/>
              <a:sym typeface="Glacial Indifference Bold"/>
            </a:endParaRPr>
          </a:p>
        </p:txBody>
      </p:sp>
      <p:sp>
        <p:nvSpPr>
          <p:cNvPr id="37" name="Freeform 37"/>
          <p:cNvSpPr/>
          <p:nvPr/>
        </p:nvSpPr>
        <p:spPr>
          <a:xfrm rot="8542106">
            <a:off x="12587577" y="6625257"/>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1013278" y="8660721"/>
            <a:ext cx="6246022" cy="597579"/>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5" name="Group 5"/>
          <p:cNvGrpSpPr/>
          <p:nvPr/>
        </p:nvGrpSpPr>
        <p:grpSpPr>
          <a:xfrm rot="-5400000">
            <a:off x="3106378" y="-2436743"/>
            <a:ext cx="8057351" cy="14270107"/>
            <a:chOff x="0" y="0"/>
            <a:chExt cx="2354580" cy="4170119"/>
          </a:xfrm>
        </p:grpSpPr>
        <p:sp>
          <p:nvSpPr>
            <p:cNvPr id="6" name="Freeform 6"/>
            <p:cNvSpPr/>
            <p:nvPr/>
          </p:nvSpPr>
          <p:spPr>
            <a:xfrm>
              <a:off x="0" y="0"/>
              <a:ext cx="2353310" cy="4170119"/>
            </a:xfrm>
            <a:custGeom>
              <a:avLst/>
              <a:gdLst/>
              <a:ahLst/>
              <a:cxnLst/>
              <a:rect l="l" t="t" r="r" b="b"/>
              <a:pathLst>
                <a:path w="2353310" h="4170119">
                  <a:moveTo>
                    <a:pt x="784860" y="4102809"/>
                  </a:moveTo>
                  <a:cubicBezTo>
                    <a:pt x="905510" y="4143449"/>
                    <a:pt x="1042670" y="4170119"/>
                    <a:pt x="1177290" y="4170119"/>
                  </a:cubicBezTo>
                  <a:cubicBezTo>
                    <a:pt x="1311910" y="4170119"/>
                    <a:pt x="1441450" y="4147259"/>
                    <a:pt x="1560830" y="4106619"/>
                  </a:cubicBezTo>
                  <a:cubicBezTo>
                    <a:pt x="1563370" y="4105349"/>
                    <a:pt x="1565910" y="4105349"/>
                    <a:pt x="1568450" y="4104079"/>
                  </a:cubicBezTo>
                  <a:cubicBezTo>
                    <a:pt x="2016760" y="3941519"/>
                    <a:pt x="2346960" y="3512259"/>
                    <a:pt x="2353310" y="3006605"/>
                  </a:cubicBezTo>
                  <a:lnTo>
                    <a:pt x="2353310" y="0"/>
                  </a:lnTo>
                  <a:lnTo>
                    <a:pt x="0" y="0"/>
                  </a:lnTo>
                  <a:lnTo>
                    <a:pt x="0" y="3004334"/>
                  </a:lnTo>
                  <a:cubicBezTo>
                    <a:pt x="6350" y="3514799"/>
                    <a:pt x="331470" y="3944059"/>
                    <a:pt x="784860" y="4102809"/>
                  </a:cubicBezTo>
                  <a:close/>
                </a:path>
              </a:pathLst>
            </a:custGeom>
            <a:solidFill>
              <a:srgbClr val="FFFFFF">
                <a:alpha val="53725"/>
              </a:srgbClr>
            </a:solidFill>
          </p:spPr>
          <p:txBody>
            <a:bodyPr/>
            <a:lstStyle/>
            <a:p>
              <a:endParaRPr lang="en-US"/>
            </a:p>
          </p:txBody>
        </p:sp>
      </p:grpSp>
      <p:sp>
        <p:nvSpPr>
          <p:cNvPr id="7" name="Freeform 7"/>
          <p:cNvSpPr/>
          <p:nvPr/>
        </p:nvSpPr>
        <p:spPr>
          <a:xfrm rot="-5400000" flipH="1">
            <a:off x="15244337" y="286005"/>
            <a:ext cx="2633016" cy="2676509"/>
          </a:xfrm>
          <a:custGeom>
            <a:avLst/>
            <a:gdLst/>
            <a:ahLst/>
            <a:cxnLst/>
            <a:rect l="l" t="t" r="r" b="b"/>
            <a:pathLst>
              <a:path w="2633016" h="2676509">
                <a:moveTo>
                  <a:pt x="2633016" y="0"/>
                </a:moveTo>
                <a:lnTo>
                  <a:pt x="0" y="0"/>
                </a:lnTo>
                <a:lnTo>
                  <a:pt x="0" y="2676509"/>
                </a:lnTo>
                <a:lnTo>
                  <a:pt x="2633016" y="2676509"/>
                </a:lnTo>
                <a:lnTo>
                  <a:pt x="26330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1188735" y="3380708"/>
            <a:ext cx="5611937" cy="5571123"/>
          </a:xfrm>
          <a:custGeom>
            <a:avLst/>
            <a:gdLst/>
            <a:ahLst/>
            <a:cxnLst/>
            <a:rect l="l" t="t" r="r" b="b"/>
            <a:pathLst>
              <a:path w="5611937" h="5571123">
                <a:moveTo>
                  <a:pt x="0" y="0"/>
                </a:moveTo>
                <a:lnTo>
                  <a:pt x="5611937" y="0"/>
                </a:lnTo>
                <a:lnTo>
                  <a:pt x="5611937" y="5571123"/>
                </a:lnTo>
                <a:lnTo>
                  <a:pt x="0" y="55711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736526" y="2373909"/>
            <a:ext cx="9499726" cy="2654573"/>
          </a:xfrm>
          <a:prstGeom prst="rect">
            <a:avLst/>
          </a:prstGeom>
        </p:spPr>
        <p:txBody>
          <a:bodyPr wrap="square" lIns="0" tIns="0" rIns="0" bIns="0" rtlCol="0" anchor="t">
            <a:spAutoFit/>
          </a:bodyPr>
          <a:lstStyle/>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To assess how active video game interventions influence the physical activity levels and screen-based behaviors of sedentary children.</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Focus on data collected at various stages: baseline, intervention (6 weeks), and post-washout (10 weeks).</a:t>
            </a:r>
          </a:p>
        </p:txBody>
      </p:sp>
      <p:sp>
        <p:nvSpPr>
          <p:cNvPr id="10" name="TextBox 10"/>
          <p:cNvSpPr txBox="1"/>
          <p:nvPr/>
        </p:nvSpPr>
        <p:spPr>
          <a:xfrm>
            <a:off x="388900" y="501128"/>
            <a:ext cx="8378960" cy="1050288"/>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Introduction</a:t>
            </a:r>
            <a:endParaRPr lang="en-US" sz="4400" dirty="0">
              <a:solidFill>
                <a:srgbClr val="26459B"/>
              </a:solidFill>
              <a:latin typeface="League Spartan"/>
              <a:ea typeface="League Spartan"/>
              <a:cs typeface="League Spartan"/>
              <a:sym typeface="League Spartan"/>
            </a:endParaRPr>
          </a:p>
        </p:txBody>
      </p:sp>
      <p:sp>
        <p:nvSpPr>
          <p:cNvPr id="11" name="TextBox 11"/>
          <p:cNvSpPr txBox="1"/>
          <p:nvPr/>
        </p:nvSpPr>
        <p:spPr>
          <a:xfrm>
            <a:off x="644500" y="1496473"/>
            <a:ext cx="5415574" cy="641201"/>
          </a:xfrm>
          <a:prstGeom prst="rect">
            <a:avLst/>
          </a:prstGeom>
        </p:spPr>
        <p:txBody>
          <a:bodyPr lIns="0" tIns="0" rIns="0" bIns="0" rtlCol="0" anchor="t">
            <a:spAutoFit/>
          </a:bodyPr>
          <a:lstStyle/>
          <a:p>
            <a:pPr algn="l">
              <a:lnSpc>
                <a:spcPts val="5599"/>
              </a:lnSpc>
            </a:pPr>
            <a:r>
              <a:rPr lang="en-US" sz="2800" b="1" dirty="0">
                <a:solidFill>
                  <a:srgbClr val="1A3272"/>
                </a:solidFill>
                <a:latin typeface="Glacial Indifference Bold"/>
                <a:ea typeface="Glacial Indifference Bold"/>
                <a:cs typeface="Glacial Indifference Bold"/>
                <a:sym typeface="Glacial Indifference Bold"/>
              </a:rPr>
              <a:t>Study Purpose:</a:t>
            </a:r>
          </a:p>
        </p:txBody>
      </p:sp>
      <p:sp>
        <p:nvSpPr>
          <p:cNvPr id="13" name="TextBox 9">
            <a:extLst>
              <a:ext uri="{FF2B5EF4-FFF2-40B4-BE49-F238E27FC236}">
                <a16:creationId xmlns:a16="http://schemas.microsoft.com/office/drawing/2014/main" id="{98720B47-9AD5-7527-61C3-D77CED1FED28}"/>
              </a:ext>
            </a:extLst>
          </p:cNvPr>
          <p:cNvSpPr txBox="1"/>
          <p:nvPr/>
        </p:nvSpPr>
        <p:spPr>
          <a:xfrm>
            <a:off x="824691" y="5797127"/>
            <a:ext cx="10364044" cy="2115964"/>
          </a:xfrm>
          <a:prstGeom prst="rect">
            <a:avLst/>
          </a:prstGeom>
        </p:spPr>
        <p:txBody>
          <a:bodyPr wrap="square" lIns="0" tIns="0" rIns="0" bIns="0" rtlCol="0" anchor="t">
            <a:spAutoFit/>
          </a:bodyPr>
          <a:lstStyle/>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Data collected includes physical activity via accelerometer, self-reported activity, and motivation levels.</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Analysis of demographic, motivational, and behavioral factors influencing activity.</a:t>
            </a:r>
          </a:p>
        </p:txBody>
      </p:sp>
      <p:sp>
        <p:nvSpPr>
          <p:cNvPr id="14" name="TextBox 11">
            <a:extLst>
              <a:ext uri="{FF2B5EF4-FFF2-40B4-BE49-F238E27FC236}">
                <a16:creationId xmlns:a16="http://schemas.microsoft.com/office/drawing/2014/main" id="{3C9A03AC-FD4C-CB8E-4C6C-C1ACC0701E14}"/>
              </a:ext>
            </a:extLst>
          </p:cNvPr>
          <p:cNvSpPr txBox="1"/>
          <p:nvPr/>
        </p:nvSpPr>
        <p:spPr>
          <a:xfrm>
            <a:off x="736526" y="5069500"/>
            <a:ext cx="5415574" cy="641201"/>
          </a:xfrm>
          <a:prstGeom prst="rect">
            <a:avLst/>
          </a:prstGeom>
        </p:spPr>
        <p:txBody>
          <a:bodyPr lIns="0" tIns="0" rIns="0" bIns="0" rtlCol="0" anchor="t">
            <a:spAutoFit/>
          </a:bodyPr>
          <a:lstStyle/>
          <a:p>
            <a:pPr algn="l">
              <a:lnSpc>
                <a:spcPts val="5599"/>
              </a:lnSpc>
            </a:pPr>
            <a:r>
              <a:rPr lang="en-US" sz="2800" b="1" dirty="0">
                <a:solidFill>
                  <a:srgbClr val="1A3272"/>
                </a:solidFill>
                <a:latin typeface="Glacial Indifference Bold"/>
                <a:ea typeface="Glacial Indifference Bold"/>
                <a:cs typeface="Glacial Indifference Bold"/>
                <a:sym typeface="Glacial Indifference Bold"/>
              </a:rPr>
              <a:t>Study Scope:</a:t>
            </a:r>
          </a:p>
        </p:txBody>
      </p:sp>
      <p:sp>
        <p:nvSpPr>
          <p:cNvPr id="18" name="Freeform 3">
            <a:extLst>
              <a:ext uri="{FF2B5EF4-FFF2-40B4-BE49-F238E27FC236}">
                <a16:creationId xmlns:a16="http://schemas.microsoft.com/office/drawing/2014/main" id="{5E92B7BC-D150-3250-2A09-C23D0AB39FBE}"/>
              </a:ext>
            </a:extLst>
          </p:cNvPr>
          <p:cNvSpPr/>
          <p:nvPr/>
        </p:nvSpPr>
        <p:spPr>
          <a:xfrm>
            <a:off x="10927360" y="4749469"/>
            <a:ext cx="6507290" cy="3845217"/>
          </a:xfrm>
          <a:custGeom>
            <a:avLst/>
            <a:gdLst/>
            <a:ahLst/>
            <a:cxnLst/>
            <a:rect l="l" t="t" r="r" b="b"/>
            <a:pathLst>
              <a:path w="6507290" h="3845217">
                <a:moveTo>
                  <a:pt x="0" y="0"/>
                </a:moveTo>
                <a:lnTo>
                  <a:pt x="6507290" y="0"/>
                </a:lnTo>
                <a:lnTo>
                  <a:pt x="6507290" y="3845216"/>
                </a:lnTo>
                <a:lnTo>
                  <a:pt x="0" y="38452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19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4" name="Group 4"/>
          <p:cNvGrpSpPr/>
          <p:nvPr/>
        </p:nvGrpSpPr>
        <p:grpSpPr>
          <a:xfrm>
            <a:off x="9848607" y="-372960"/>
            <a:ext cx="10656852" cy="11909670"/>
            <a:chOff x="0" y="0"/>
            <a:chExt cx="3887649" cy="4344680"/>
          </a:xfrm>
        </p:grpSpPr>
        <p:sp>
          <p:nvSpPr>
            <p:cNvPr id="5" name="Freeform 5"/>
            <p:cNvSpPr/>
            <p:nvPr/>
          </p:nvSpPr>
          <p:spPr>
            <a:xfrm>
              <a:off x="0" y="0"/>
              <a:ext cx="3887649" cy="4344680"/>
            </a:xfrm>
            <a:custGeom>
              <a:avLst/>
              <a:gdLst/>
              <a:ahLst/>
              <a:cxnLst/>
              <a:rect l="l" t="t" r="r" b="b"/>
              <a:pathLst>
                <a:path w="3887649" h="4344680">
                  <a:moveTo>
                    <a:pt x="0" y="0"/>
                  </a:moveTo>
                  <a:lnTo>
                    <a:pt x="3887649" y="0"/>
                  </a:lnTo>
                  <a:lnTo>
                    <a:pt x="3887649" y="4344680"/>
                  </a:lnTo>
                  <a:lnTo>
                    <a:pt x="0" y="4344680"/>
                  </a:lnTo>
                  <a:close/>
                </a:path>
              </a:pathLst>
            </a:custGeom>
            <a:solidFill>
              <a:srgbClr val="5C73B2"/>
            </a:solidFill>
          </p:spPr>
          <p:txBody>
            <a:bodyPr/>
            <a:lstStyle/>
            <a:p>
              <a:endParaRPr lang="en-US"/>
            </a:p>
          </p:txBody>
        </p:sp>
      </p:grpSp>
      <p:grpSp>
        <p:nvGrpSpPr>
          <p:cNvPr id="6" name="Group 6"/>
          <p:cNvGrpSpPr/>
          <p:nvPr/>
        </p:nvGrpSpPr>
        <p:grpSpPr>
          <a:xfrm rot="-5400000">
            <a:off x="14428273" y="-2679370"/>
            <a:ext cx="1762125" cy="10040675"/>
            <a:chOff x="0" y="0"/>
            <a:chExt cx="2354580" cy="9313831"/>
          </a:xfrm>
        </p:grpSpPr>
        <p:sp>
          <p:nvSpPr>
            <p:cNvPr id="7" name="Freeform 7"/>
            <p:cNvSpPr/>
            <p:nvPr/>
          </p:nvSpPr>
          <p:spPr>
            <a:xfrm>
              <a:off x="0" y="0"/>
              <a:ext cx="2353310"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grpSp>
        <p:nvGrpSpPr>
          <p:cNvPr id="8" name="Group 8"/>
          <p:cNvGrpSpPr/>
          <p:nvPr/>
        </p:nvGrpSpPr>
        <p:grpSpPr>
          <a:xfrm rot="-5400000">
            <a:off x="13802113" y="991585"/>
            <a:ext cx="3014446" cy="10040674"/>
            <a:chOff x="351193" y="0"/>
            <a:chExt cx="2002117" cy="9313831"/>
          </a:xfrm>
        </p:grpSpPr>
        <p:sp>
          <p:nvSpPr>
            <p:cNvPr id="9" name="Freeform 9"/>
            <p:cNvSpPr/>
            <p:nvPr/>
          </p:nvSpPr>
          <p:spPr>
            <a:xfrm>
              <a:off x="351193" y="0"/>
              <a:ext cx="2002117"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grpSp>
        <p:nvGrpSpPr>
          <p:cNvPr id="12" name="Group 12"/>
          <p:cNvGrpSpPr/>
          <p:nvPr/>
        </p:nvGrpSpPr>
        <p:grpSpPr>
          <a:xfrm>
            <a:off x="8827771" y="1320133"/>
            <a:ext cx="2041672" cy="204167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18" name="Group 18"/>
          <p:cNvGrpSpPr/>
          <p:nvPr/>
        </p:nvGrpSpPr>
        <p:grpSpPr>
          <a:xfrm>
            <a:off x="9066844" y="1559206"/>
            <a:ext cx="1563526" cy="1563526"/>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24" name="Freeform 24"/>
          <p:cNvSpPr/>
          <p:nvPr/>
        </p:nvSpPr>
        <p:spPr>
          <a:xfrm>
            <a:off x="9339061"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7" name="TextBox 27"/>
          <p:cNvSpPr txBox="1"/>
          <p:nvPr/>
        </p:nvSpPr>
        <p:spPr>
          <a:xfrm>
            <a:off x="696752" y="164010"/>
            <a:ext cx="6391660" cy="1050288"/>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Data Sources</a:t>
            </a:r>
          </a:p>
        </p:txBody>
      </p:sp>
      <p:sp>
        <p:nvSpPr>
          <p:cNvPr id="29" name="TextBox 29"/>
          <p:cNvSpPr txBox="1"/>
          <p:nvPr/>
        </p:nvSpPr>
        <p:spPr>
          <a:xfrm>
            <a:off x="11049365" y="1521106"/>
            <a:ext cx="4374759"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24-Hour Recall Data:</a:t>
            </a:r>
          </a:p>
        </p:txBody>
      </p:sp>
      <p:sp>
        <p:nvSpPr>
          <p:cNvPr id="32" name="TextBox 32"/>
          <p:cNvSpPr txBox="1"/>
          <p:nvPr/>
        </p:nvSpPr>
        <p:spPr>
          <a:xfrm>
            <a:off x="11049365" y="2054506"/>
            <a:ext cx="9280308" cy="923330"/>
          </a:xfrm>
          <a:prstGeom prst="rect">
            <a:avLst/>
          </a:prstGeom>
        </p:spPr>
        <p:txBody>
          <a:bodyPr wrap="square" lIns="0" tIns="0" rIns="0" bIns="0" rtlCol="0" anchor="t">
            <a:spAutoFit/>
          </a:bodyPr>
          <a:lstStyle/>
          <a:p>
            <a:pPr algn="l">
              <a:lnSpc>
                <a:spcPts val="3600"/>
              </a:lnSpc>
            </a:pPr>
            <a:r>
              <a:rPr lang="en-US" sz="3000" dirty="0">
                <a:solidFill>
                  <a:srgbClr val="13224B"/>
                </a:solidFill>
                <a:latin typeface="Glacial Indifference"/>
                <a:ea typeface="Glacial Indifference"/>
                <a:cs typeface="Glacial Indifference"/>
                <a:sym typeface="Glacial Indifference"/>
              </a:rPr>
              <a:t>Describes children's daily activities at baseline, weeks 2, 4, 6 (after the intervention), and 10 (after washout).</a:t>
            </a:r>
          </a:p>
        </p:txBody>
      </p:sp>
      <p:grpSp>
        <p:nvGrpSpPr>
          <p:cNvPr id="57" name="Group 6">
            <a:extLst>
              <a:ext uri="{FF2B5EF4-FFF2-40B4-BE49-F238E27FC236}">
                <a16:creationId xmlns:a16="http://schemas.microsoft.com/office/drawing/2014/main" id="{FF5FC62F-64A7-61A6-0430-D2106494AD18}"/>
              </a:ext>
            </a:extLst>
          </p:cNvPr>
          <p:cNvGrpSpPr/>
          <p:nvPr/>
        </p:nvGrpSpPr>
        <p:grpSpPr>
          <a:xfrm rot="-5400000">
            <a:off x="2549493" y="-2076437"/>
            <a:ext cx="1953371" cy="9325057"/>
            <a:chOff x="-256814" y="0"/>
            <a:chExt cx="2610126" cy="9313831"/>
          </a:xfrm>
        </p:grpSpPr>
        <p:sp>
          <p:nvSpPr>
            <p:cNvPr id="58" name="Freeform 7">
              <a:extLst>
                <a:ext uri="{FF2B5EF4-FFF2-40B4-BE49-F238E27FC236}">
                  <a16:creationId xmlns:a16="http://schemas.microsoft.com/office/drawing/2014/main" id="{EA885759-2667-93FB-A07A-31C1B2A658E5}"/>
                </a:ext>
              </a:extLst>
            </p:cNvPr>
            <p:cNvSpPr/>
            <p:nvPr/>
          </p:nvSpPr>
          <p:spPr>
            <a:xfrm>
              <a:off x="-256814" y="0"/>
              <a:ext cx="2610126"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sp>
        <p:nvSpPr>
          <p:cNvPr id="30" name="TextBox 30"/>
          <p:cNvSpPr txBox="1"/>
          <p:nvPr/>
        </p:nvSpPr>
        <p:spPr>
          <a:xfrm>
            <a:off x="961685" y="1559206"/>
            <a:ext cx="4813134"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Accelerometer Data:</a:t>
            </a:r>
          </a:p>
        </p:txBody>
      </p:sp>
      <p:sp>
        <p:nvSpPr>
          <p:cNvPr id="33" name="TextBox 33"/>
          <p:cNvSpPr txBox="1"/>
          <p:nvPr/>
        </p:nvSpPr>
        <p:spPr>
          <a:xfrm>
            <a:off x="1053980" y="2061286"/>
            <a:ext cx="6605883" cy="1384995"/>
          </a:xfrm>
          <a:prstGeom prst="rect">
            <a:avLst/>
          </a:prstGeom>
        </p:spPr>
        <p:txBody>
          <a:bodyPr wrap="square" lIns="0" tIns="0" rIns="0" bIns="0" rtlCol="0" anchor="t">
            <a:spAutoFit/>
          </a:bodyPr>
          <a:lstStyle/>
          <a:p>
            <a:pPr algn="l">
              <a:lnSpc>
                <a:spcPts val="3600"/>
              </a:lnSpc>
            </a:pPr>
            <a:r>
              <a:rPr lang="en-US" sz="3000" dirty="0" err="1">
                <a:solidFill>
                  <a:srgbClr val="13224B"/>
                </a:solidFill>
                <a:latin typeface="Glacial Indifference"/>
                <a:ea typeface="Glacial Indifference"/>
                <a:cs typeface="Glacial Indifference"/>
                <a:sym typeface="Glacial Indifference"/>
              </a:rPr>
              <a:t>ActiGraph</a:t>
            </a:r>
            <a:r>
              <a:rPr lang="en-US" sz="3000" dirty="0">
                <a:solidFill>
                  <a:srgbClr val="13224B"/>
                </a:solidFill>
                <a:latin typeface="Glacial Indifference"/>
                <a:ea typeface="Glacial Indifference"/>
                <a:cs typeface="Glacial Indifference"/>
                <a:sym typeface="Glacial Indifference"/>
              </a:rPr>
              <a:t> used to measure physical and sedentary activities at baseline, 6 weeks, and 10 weeks.</a:t>
            </a:r>
          </a:p>
        </p:txBody>
      </p:sp>
      <p:grpSp>
        <p:nvGrpSpPr>
          <p:cNvPr id="59" name="Group 6">
            <a:extLst>
              <a:ext uri="{FF2B5EF4-FFF2-40B4-BE49-F238E27FC236}">
                <a16:creationId xmlns:a16="http://schemas.microsoft.com/office/drawing/2014/main" id="{F95D3E6C-AC94-04F1-6103-6A60933E9505}"/>
              </a:ext>
            </a:extLst>
          </p:cNvPr>
          <p:cNvGrpSpPr/>
          <p:nvPr/>
        </p:nvGrpSpPr>
        <p:grpSpPr>
          <a:xfrm rot="-5400000">
            <a:off x="2612075" y="485060"/>
            <a:ext cx="1762125" cy="9325057"/>
            <a:chOff x="0" y="0"/>
            <a:chExt cx="2354580" cy="9313831"/>
          </a:xfrm>
        </p:grpSpPr>
        <p:sp>
          <p:nvSpPr>
            <p:cNvPr id="60" name="Freeform 7">
              <a:extLst>
                <a:ext uri="{FF2B5EF4-FFF2-40B4-BE49-F238E27FC236}">
                  <a16:creationId xmlns:a16="http://schemas.microsoft.com/office/drawing/2014/main" id="{8FC5B8B1-CBD7-FF41-089C-321DACFBD493}"/>
                </a:ext>
              </a:extLst>
            </p:cNvPr>
            <p:cNvSpPr/>
            <p:nvPr/>
          </p:nvSpPr>
          <p:spPr>
            <a:xfrm>
              <a:off x="0" y="0"/>
              <a:ext cx="2353310"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sp>
        <p:nvSpPr>
          <p:cNvPr id="31" name="TextBox 31"/>
          <p:cNvSpPr txBox="1"/>
          <p:nvPr/>
        </p:nvSpPr>
        <p:spPr>
          <a:xfrm>
            <a:off x="961685" y="4297251"/>
            <a:ext cx="4374759"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Demographic Data:</a:t>
            </a:r>
          </a:p>
        </p:txBody>
      </p:sp>
      <p:sp>
        <p:nvSpPr>
          <p:cNvPr id="34" name="TextBox 34"/>
          <p:cNvSpPr txBox="1"/>
          <p:nvPr/>
        </p:nvSpPr>
        <p:spPr>
          <a:xfrm>
            <a:off x="1099228" y="4838742"/>
            <a:ext cx="6560635" cy="923925"/>
          </a:xfrm>
          <a:prstGeom prst="rect">
            <a:avLst/>
          </a:prstGeom>
        </p:spPr>
        <p:txBody>
          <a:bodyPr lIns="0" tIns="0" rIns="0" bIns="0" rtlCol="0" anchor="t">
            <a:spAutoFit/>
          </a:bodyPr>
          <a:lstStyle/>
          <a:p>
            <a:pPr algn="l">
              <a:lnSpc>
                <a:spcPts val="3600"/>
              </a:lnSpc>
            </a:pPr>
            <a:r>
              <a:rPr lang="en-US" sz="3000" dirty="0">
                <a:solidFill>
                  <a:srgbClr val="13224B"/>
                </a:solidFill>
                <a:latin typeface="Glacial Indifference"/>
                <a:ea typeface="Glacial Indifference"/>
                <a:cs typeface="Glacial Indifference"/>
                <a:sym typeface="Glacial Indifference"/>
              </a:rPr>
              <a:t>Includes weight, height, gender, race, ethnicity, and birth year.</a:t>
            </a:r>
          </a:p>
        </p:txBody>
      </p:sp>
      <p:grpSp>
        <p:nvGrpSpPr>
          <p:cNvPr id="61" name="Group 6">
            <a:extLst>
              <a:ext uri="{FF2B5EF4-FFF2-40B4-BE49-F238E27FC236}">
                <a16:creationId xmlns:a16="http://schemas.microsoft.com/office/drawing/2014/main" id="{A9633227-1035-5D13-F65C-FBD944BE712A}"/>
              </a:ext>
            </a:extLst>
          </p:cNvPr>
          <p:cNvGrpSpPr/>
          <p:nvPr/>
        </p:nvGrpSpPr>
        <p:grpSpPr>
          <a:xfrm rot="-5400000">
            <a:off x="2442119" y="3490407"/>
            <a:ext cx="2017382" cy="9325057"/>
            <a:chOff x="-342346" y="0"/>
            <a:chExt cx="2695659" cy="9313831"/>
          </a:xfrm>
        </p:grpSpPr>
        <p:sp>
          <p:nvSpPr>
            <p:cNvPr id="62" name="Freeform 7">
              <a:extLst>
                <a:ext uri="{FF2B5EF4-FFF2-40B4-BE49-F238E27FC236}">
                  <a16:creationId xmlns:a16="http://schemas.microsoft.com/office/drawing/2014/main" id="{B7125395-09B1-024E-7144-F6030D916846}"/>
                </a:ext>
              </a:extLst>
            </p:cNvPr>
            <p:cNvSpPr/>
            <p:nvPr/>
          </p:nvSpPr>
          <p:spPr>
            <a:xfrm>
              <a:off x="-342346" y="0"/>
              <a:ext cx="2695659"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grpSp>
        <p:nvGrpSpPr>
          <p:cNvPr id="44" name="Group 43">
            <a:extLst>
              <a:ext uri="{FF2B5EF4-FFF2-40B4-BE49-F238E27FC236}">
                <a16:creationId xmlns:a16="http://schemas.microsoft.com/office/drawing/2014/main" id="{CE42E44D-906B-759C-59D6-3F8E5FDB91AA}"/>
              </a:ext>
            </a:extLst>
          </p:cNvPr>
          <p:cNvGrpSpPr/>
          <p:nvPr/>
        </p:nvGrpSpPr>
        <p:grpSpPr>
          <a:xfrm>
            <a:off x="-1020836" y="1521106"/>
            <a:ext cx="2041672" cy="2041672"/>
            <a:chOff x="152400" y="1320133"/>
            <a:chExt cx="2041672" cy="2041672"/>
          </a:xfrm>
        </p:grpSpPr>
        <p:grpSp>
          <p:nvGrpSpPr>
            <p:cNvPr id="39" name="Group 12">
              <a:extLst>
                <a:ext uri="{FF2B5EF4-FFF2-40B4-BE49-F238E27FC236}">
                  <a16:creationId xmlns:a16="http://schemas.microsoft.com/office/drawing/2014/main" id="{1C2659AF-8D24-5BED-05E5-AC61A66511D6}"/>
                </a:ext>
              </a:extLst>
            </p:cNvPr>
            <p:cNvGrpSpPr/>
            <p:nvPr/>
          </p:nvGrpSpPr>
          <p:grpSpPr>
            <a:xfrm>
              <a:off x="152400" y="1320133"/>
              <a:ext cx="2041672" cy="2041672"/>
              <a:chOff x="0" y="0"/>
              <a:chExt cx="6350000" cy="6350000"/>
            </a:xfrm>
          </p:grpSpPr>
          <p:sp>
            <p:nvSpPr>
              <p:cNvPr id="40" name="Freeform 13">
                <a:extLst>
                  <a:ext uri="{FF2B5EF4-FFF2-40B4-BE49-F238E27FC236}">
                    <a16:creationId xmlns:a16="http://schemas.microsoft.com/office/drawing/2014/main" id="{5A7C7E33-BC95-2288-8535-729C1DC2AA2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41" name="Group 18">
              <a:extLst>
                <a:ext uri="{FF2B5EF4-FFF2-40B4-BE49-F238E27FC236}">
                  <a16:creationId xmlns:a16="http://schemas.microsoft.com/office/drawing/2014/main" id="{6F53A37F-29B5-2A85-0AAC-9209067894B4}"/>
                </a:ext>
              </a:extLst>
            </p:cNvPr>
            <p:cNvGrpSpPr/>
            <p:nvPr/>
          </p:nvGrpSpPr>
          <p:grpSpPr>
            <a:xfrm>
              <a:off x="391473" y="1559206"/>
              <a:ext cx="1563526" cy="1563526"/>
              <a:chOff x="0" y="0"/>
              <a:chExt cx="6350000" cy="6350000"/>
            </a:xfrm>
          </p:grpSpPr>
          <p:sp>
            <p:nvSpPr>
              <p:cNvPr id="42" name="Freeform 19">
                <a:extLst>
                  <a:ext uri="{FF2B5EF4-FFF2-40B4-BE49-F238E27FC236}">
                    <a16:creationId xmlns:a16="http://schemas.microsoft.com/office/drawing/2014/main" id="{1013BFDF-C6B1-E58E-438E-BBE835EEAEA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43" name="Freeform 24">
              <a:extLst>
                <a:ext uri="{FF2B5EF4-FFF2-40B4-BE49-F238E27FC236}">
                  <a16:creationId xmlns:a16="http://schemas.microsoft.com/office/drawing/2014/main" id="{CDEF8B93-BC62-5CEC-32FC-765FE2748551}"/>
                </a:ext>
              </a:extLst>
            </p:cNvPr>
            <p:cNvSpPr/>
            <p:nvPr/>
          </p:nvSpPr>
          <p:spPr>
            <a:xfrm>
              <a:off x="663690"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45" name="Group 44">
            <a:extLst>
              <a:ext uri="{FF2B5EF4-FFF2-40B4-BE49-F238E27FC236}">
                <a16:creationId xmlns:a16="http://schemas.microsoft.com/office/drawing/2014/main" id="{9FD7716C-7936-5619-8183-AF433CDAA9AE}"/>
              </a:ext>
            </a:extLst>
          </p:cNvPr>
          <p:cNvGrpSpPr/>
          <p:nvPr/>
        </p:nvGrpSpPr>
        <p:grpSpPr>
          <a:xfrm>
            <a:off x="-1020836" y="4263387"/>
            <a:ext cx="2041672" cy="2041672"/>
            <a:chOff x="152400" y="1320133"/>
            <a:chExt cx="2041672" cy="2041672"/>
          </a:xfrm>
        </p:grpSpPr>
        <p:grpSp>
          <p:nvGrpSpPr>
            <p:cNvPr id="46" name="Group 12">
              <a:extLst>
                <a:ext uri="{FF2B5EF4-FFF2-40B4-BE49-F238E27FC236}">
                  <a16:creationId xmlns:a16="http://schemas.microsoft.com/office/drawing/2014/main" id="{8FA3989A-3156-FFB5-08B3-72CC8A0971AC}"/>
                </a:ext>
              </a:extLst>
            </p:cNvPr>
            <p:cNvGrpSpPr/>
            <p:nvPr/>
          </p:nvGrpSpPr>
          <p:grpSpPr>
            <a:xfrm>
              <a:off x="152400" y="1320133"/>
              <a:ext cx="2041672" cy="2041672"/>
              <a:chOff x="0" y="0"/>
              <a:chExt cx="6350000" cy="6350000"/>
            </a:xfrm>
          </p:grpSpPr>
          <p:sp>
            <p:nvSpPr>
              <p:cNvPr id="50" name="Freeform 13">
                <a:extLst>
                  <a:ext uri="{FF2B5EF4-FFF2-40B4-BE49-F238E27FC236}">
                    <a16:creationId xmlns:a16="http://schemas.microsoft.com/office/drawing/2014/main" id="{DEF61605-26A4-9CC7-DE3B-12D881E1F00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47" name="Group 18">
              <a:extLst>
                <a:ext uri="{FF2B5EF4-FFF2-40B4-BE49-F238E27FC236}">
                  <a16:creationId xmlns:a16="http://schemas.microsoft.com/office/drawing/2014/main" id="{CEDB5884-DACC-8578-EFF7-96F36660EFD6}"/>
                </a:ext>
              </a:extLst>
            </p:cNvPr>
            <p:cNvGrpSpPr/>
            <p:nvPr/>
          </p:nvGrpSpPr>
          <p:grpSpPr>
            <a:xfrm>
              <a:off x="391473" y="1559206"/>
              <a:ext cx="1563526" cy="1563526"/>
              <a:chOff x="0" y="0"/>
              <a:chExt cx="6350000" cy="6350000"/>
            </a:xfrm>
          </p:grpSpPr>
          <p:sp>
            <p:nvSpPr>
              <p:cNvPr id="49" name="Freeform 19">
                <a:extLst>
                  <a:ext uri="{FF2B5EF4-FFF2-40B4-BE49-F238E27FC236}">
                    <a16:creationId xmlns:a16="http://schemas.microsoft.com/office/drawing/2014/main" id="{9D774ED3-D33F-0FBD-E417-55B97317F22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48" name="Freeform 24">
              <a:extLst>
                <a:ext uri="{FF2B5EF4-FFF2-40B4-BE49-F238E27FC236}">
                  <a16:creationId xmlns:a16="http://schemas.microsoft.com/office/drawing/2014/main" id="{8208D777-C723-4679-8FB6-93B6CEAF15D6}"/>
                </a:ext>
              </a:extLst>
            </p:cNvPr>
            <p:cNvSpPr/>
            <p:nvPr/>
          </p:nvSpPr>
          <p:spPr>
            <a:xfrm>
              <a:off x="663690"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51" name="Group 50">
            <a:extLst>
              <a:ext uri="{FF2B5EF4-FFF2-40B4-BE49-F238E27FC236}">
                <a16:creationId xmlns:a16="http://schemas.microsoft.com/office/drawing/2014/main" id="{50153E6A-B00E-DAD9-4992-5ECD8C280193}"/>
              </a:ext>
            </a:extLst>
          </p:cNvPr>
          <p:cNvGrpSpPr/>
          <p:nvPr/>
        </p:nvGrpSpPr>
        <p:grpSpPr>
          <a:xfrm>
            <a:off x="-1020836" y="7119956"/>
            <a:ext cx="2041672" cy="2041672"/>
            <a:chOff x="152400" y="1320133"/>
            <a:chExt cx="2041672" cy="2041672"/>
          </a:xfrm>
        </p:grpSpPr>
        <p:grpSp>
          <p:nvGrpSpPr>
            <p:cNvPr id="52" name="Group 12">
              <a:extLst>
                <a:ext uri="{FF2B5EF4-FFF2-40B4-BE49-F238E27FC236}">
                  <a16:creationId xmlns:a16="http://schemas.microsoft.com/office/drawing/2014/main" id="{A6959475-17EB-6286-8467-0F25613FA3FF}"/>
                </a:ext>
              </a:extLst>
            </p:cNvPr>
            <p:cNvGrpSpPr/>
            <p:nvPr/>
          </p:nvGrpSpPr>
          <p:grpSpPr>
            <a:xfrm>
              <a:off x="152400" y="1320133"/>
              <a:ext cx="2041672" cy="2041672"/>
              <a:chOff x="0" y="0"/>
              <a:chExt cx="6350000" cy="6350000"/>
            </a:xfrm>
          </p:grpSpPr>
          <p:sp>
            <p:nvSpPr>
              <p:cNvPr id="56" name="Freeform 13">
                <a:extLst>
                  <a:ext uri="{FF2B5EF4-FFF2-40B4-BE49-F238E27FC236}">
                    <a16:creationId xmlns:a16="http://schemas.microsoft.com/office/drawing/2014/main" id="{15B8121B-7E36-A236-8CEA-AF854471E99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53" name="Group 18">
              <a:extLst>
                <a:ext uri="{FF2B5EF4-FFF2-40B4-BE49-F238E27FC236}">
                  <a16:creationId xmlns:a16="http://schemas.microsoft.com/office/drawing/2014/main" id="{48A155ED-D1DA-B238-9879-8DA27069C5F8}"/>
                </a:ext>
              </a:extLst>
            </p:cNvPr>
            <p:cNvGrpSpPr/>
            <p:nvPr/>
          </p:nvGrpSpPr>
          <p:grpSpPr>
            <a:xfrm>
              <a:off x="391473" y="1559206"/>
              <a:ext cx="1563526" cy="1563526"/>
              <a:chOff x="0" y="0"/>
              <a:chExt cx="6350000" cy="6350000"/>
            </a:xfrm>
          </p:grpSpPr>
          <p:sp>
            <p:nvSpPr>
              <p:cNvPr id="55" name="Freeform 19">
                <a:extLst>
                  <a:ext uri="{FF2B5EF4-FFF2-40B4-BE49-F238E27FC236}">
                    <a16:creationId xmlns:a16="http://schemas.microsoft.com/office/drawing/2014/main" id="{72FC1ECD-7847-193F-4AFE-1059821F527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54" name="Freeform 24">
              <a:extLst>
                <a:ext uri="{FF2B5EF4-FFF2-40B4-BE49-F238E27FC236}">
                  <a16:creationId xmlns:a16="http://schemas.microsoft.com/office/drawing/2014/main" id="{66D0080D-D871-85F2-DBA9-ECC580955B75}"/>
                </a:ext>
              </a:extLst>
            </p:cNvPr>
            <p:cNvSpPr/>
            <p:nvPr/>
          </p:nvSpPr>
          <p:spPr>
            <a:xfrm>
              <a:off x="663690"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65" name="TextBox 34">
            <a:extLst>
              <a:ext uri="{FF2B5EF4-FFF2-40B4-BE49-F238E27FC236}">
                <a16:creationId xmlns:a16="http://schemas.microsoft.com/office/drawing/2014/main" id="{C170EA29-B973-C7B6-FFFA-A61B278C5CE4}"/>
              </a:ext>
            </a:extLst>
          </p:cNvPr>
          <p:cNvSpPr txBox="1"/>
          <p:nvPr/>
        </p:nvSpPr>
        <p:spPr>
          <a:xfrm>
            <a:off x="993956" y="7619289"/>
            <a:ext cx="6560635" cy="1384995"/>
          </a:xfrm>
          <a:prstGeom prst="rect">
            <a:avLst/>
          </a:prstGeom>
        </p:spPr>
        <p:txBody>
          <a:bodyPr lIns="0" tIns="0" rIns="0" bIns="0" rtlCol="0" anchor="t">
            <a:spAutoFit/>
          </a:bodyPr>
          <a:lstStyle/>
          <a:p>
            <a:pPr algn="l">
              <a:lnSpc>
                <a:spcPts val="3600"/>
              </a:lnSpc>
            </a:pPr>
            <a:r>
              <a:rPr lang="en-US" sz="3000" dirty="0">
                <a:solidFill>
                  <a:srgbClr val="13224B"/>
                </a:solidFill>
                <a:latin typeface="Glacial Indifference"/>
                <a:ea typeface="Glacial Indifference"/>
                <a:cs typeface="Glacial Indifference"/>
                <a:sym typeface="Glacial Indifference"/>
              </a:rPr>
              <a:t>Children rated preference for physical and sedentary activities on a scale of 1-10 at baseline, week 6, and week 10.</a:t>
            </a:r>
          </a:p>
        </p:txBody>
      </p:sp>
      <p:sp>
        <p:nvSpPr>
          <p:cNvPr id="66" name="TextBox 31">
            <a:extLst>
              <a:ext uri="{FF2B5EF4-FFF2-40B4-BE49-F238E27FC236}">
                <a16:creationId xmlns:a16="http://schemas.microsoft.com/office/drawing/2014/main" id="{13A83E3D-9D6B-1483-CE1A-536C63087E58}"/>
              </a:ext>
            </a:extLst>
          </p:cNvPr>
          <p:cNvSpPr txBox="1"/>
          <p:nvPr/>
        </p:nvSpPr>
        <p:spPr>
          <a:xfrm>
            <a:off x="817854" y="7119152"/>
            <a:ext cx="6690588" cy="500137"/>
          </a:xfrm>
          <a:prstGeom prst="rect">
            <a:avLst/>
          </a:prstGeom>
        </p:spPr>
        <p:txBody>
          <a:bodyPr wrap="square"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Relative Reinforcing Value Data:</a:t>
            </a:r>
          </a:p>
        </p:txBody>
      </p:sp>
      <p:sp>
        <p:nvSpPr>
          <p:cNvPr id="67" name="TextBox 31">
            <a:extLst>
              <a:ext uri="{FF2B5EF4-FFF2-40B4-BE49-F238E27FC236}">
                <a16:creationId xmlns:a16="http://schemas.microsoft.com/office/drawing/2014/main" id="{021655D7-C997-5097-4B20-5388E9DB56DE}"/>
              </a:ext>
            </a:extLst>
          </p:cNvPr>
          <p:cNvSpPr txBox="1"/>
          <p:nvPr/>
        </p:nvSpPr>
        <p:spPr>
          <a:xfrm>
            <a:off x="10869443" y="4663133"/>
            <a:ext cx="4374759"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Questionnaire Data:</a:t>
            </a:r>
          </a:p>
        </p:txBody>
      </p:sp>
      <p:sp>
        <p:nvSpPr>
          <p:cNvPr id="68" name="TextBox 34">
            <a:extLst>
              <a:ext uri="{FF2B5EF4-FFF2-40B4-BE49-F238E27FC236}">
                <a16:creationId xmlns:a16="http://schemas.microsoft.com/office/drawing/2014/main" id="{D8F9630B-194C-F90C-F0A6-8B5958CB3400}"/>
              </a:ext>
            </a:extLst>
          </p:cNvPr>
          <p:cNvSpPr txBox="1"/>
          <p:nvPr/>
        </p:nvSpPr>
        <p:spPr>
          <a:xfrm>
            <a:off x="10918259" y="5284223"/>
            <a:ext cx="9298610" cy="1846659"/>
          </a:xfrm>
          <a:prstGeom prst="rect">
            <a:avLst/>
          </a:prstGeom>
        </p:spPr>
        <p:txBody>
          <a:bodyPr wrap="square" lIns="0" tIns="0" rIns="0" bIns="0" rtlCol="0" anchor="t">
            <a:spAutoFit/>
          </a:bodyPr>
          <a:lstStyle/>
          <a:p>
            <a:pPr algn="l">
              <a:lnSpc>
                <a:spcPts val="3600"/>
              </a:lnSpc>
            </a:pPr>
            <a:r>
              <a:rPr lang="en-US" sz="3000" dirty="0">
                <a:solidFill>
                  <a:srgbClr val="13224B"/>
                </a:solidFill>
                <a:latin typeface="Glacial Indifference"/>
                <a:ea typeface="Glacial Indifference"/>
                <a:cs typeface="Glacial Indifference"/>
                <a:sym typeface="Glacial Indifference"/>
              </a:rPr>
              <a:t>Exercise Self-Efficacy: CSAPPA </a:t>
            </a:r>
            <a:r>
              <a:rPr lang="en-US" sz="3000" dirty="0" err="1">
                <a:solidFill>
                  <a:srgbClr val="13224B"/>
                </a:solidFill>
                <a:latin typeface="Glacial Indifference"/>
                <a:ea typeface="Glacial Indifference"/>
                <a:cs typeface="Glacial Indifference"/>
                <a:sym typeface="Glacial Indifference"/>
              </a:rPr>
              <a:t>scale.Motivation</a:t>
            </a:r>
            <a:r>
              <a:rPr lang="en-US" sz="3000" dirty="0">
                <a:solidFill>
                  <a:srgbClr val="13224B"/>
                </a:solidFill>
                <a:latin typeface="Glacial Indifference"/>
                <a:ea typeface="Glacial Indifference"/>
                <a:cs typeface="Glacial Indifference"/>
                <a:sym typeface="Glacial Indifference"/>
              </a:rPr>
              <a:t> for Physical Activity: BREQ-2 </a:t>
            </a:r>
            <a:r>
              <a:rPr lang="en-US" sz="3000" dirty="0" err="1">
                <a:solidFill>
                  <a:srgbClr val="13224B"/>
                </a:solidFill>
                <a:latin typeface="Glacial Indifference"/>
                <a:ea typeface="Glacial Indifference"/>
                <a:cs typeface="Glacial Indifference"/>
                <a:sym typeface="Glacial Indifference"/>
              </a:rPr>
              <a:t>scale.Motivation</a:t>
            </a:r>
            <a:r>
              <a:rPr lang="en-US" sz="3000" dirty="0">
                <a:solidFill>
                  <a:srgbClr val="13224B"/>
                </a:solidFill>
                <a:latin typeface="Glacial Indifference"/>
                <a:ea typeface="Glacial Indifference"/>
                <a:cs typeface="Glacial Indifference"/>
                <a:sym typeface="Glacial Indifference"/>
              </a:rPr>
              <a:t> for Active and Sedentary Video Games: Modified BREQ-2 </a:t>
            </a:r>
            <a:r>
              <a:rPr lang="en-US" sz="3000" dirty="0" err="1">
                <a:solidFill>
                  <a:srgbClr val="13224B"/>
                </a:solidFill>
                <a:latin typeface="Glacial Indifference"/>
                <a:ea typeface="Glacial Indifference"/>
                <a:cs typeface="Glacial Indifference"/>
                <a:sym typeface="Glacial Indifference"/>
              </a:rPr>
              <a:t>scale.Parenting</a:t>
            </a:r>
            <a:r>
              <a:rPr lang="en-US" sz="3000" dirty="0">
                <a:solidFill>
                  <a:srgbClr val="13224B"/>
                </a:solidFill>
                <a:latin typeface="Glacial Indifference"/>
                <a:ea typeface="Glacial Indifference"/>
                <a:cs typeface="Glacial Indifference"/>
                <a:sym typeface="Glacial Indifference"/>
              </a:rPr>
              <a:t> Behaviors: ACTS-MG scale.</a:t>
            </a:r>
          </a:p>
        </p:txBody>
      </p:sp>
      <p:grpSp>
        <p:nvGrpSpPr>
          <p:cNvPr id="70" name="Group 69">
            <a:extLst>
              <a:ext uri="{FF2B5EF4-FFF2-40B4-BE49-F238E27FC236}">
                <a16:creationId xmlns:a16="http://schemas.microsoft.com/office/drawing/2014/main" id="{85E4993A-2ED9-4871-B66E-8262817F7D4D}"/>
              </a:ext>
            </a:extLst>
          </p:cNvPr>
          <p:cNvGrpSpPr/>
          <p:nvPr/>
        </p:nvGrpSpPr>
        <p:grpSpPr>
          <a:xfrm>
            <a:off x="8813921" y="4991085"/>
            <a:ext cx="2041672" cy="2041672"/>
            <a:chOff x="152400" y="1320133"/>
            <a:chExt cx="2041672" cy="2041672"/>
          </a:xfrm>
        </p:grpSpPr>
        <p:grpSp>
          <p:nvGrpSpPr>
            <p:cNvPr id="71" name="Group 12">
              <a:extLst>
                <a:ext uri="{FF2B5EF4-FFF2-40B4-BE49-F238E27FC236}">
                  <a16:creationId xmlns:a16="http://schemas.microsoft.com/office/drawing/2014/main" id="{29F10EF3-0330-BC6D-03D3-296D10CBDC81}"/>
                </a:ext>
              </a:extLst>
            </p:cNvPr>
            <p:cNvGrpSpPr/>
            <p:nvPr/>
          </p:nvGrpSpPr>
          <p:grpSpPr>
            <a:xfrm>
              <a:off x="152400" y="1320133"/>
              <a:ext cx="2041672" cy="2041672"/>
              <a:chOff x="0" y="0"/>
              <a:chExt cx="6350000" cy="6350000"/>
            </a:xfrm>
          </p:grpSpPr>
          <p:sp>
            <p:nvSpPr>
              <p:cNvPr id="75" name="Freeform 13">
                <a:extLst>
                  <a:ext uri="{FF2B5EF4-FFF2-40B4-BE49-F238E27FC236}">
                    <a16:creationId xmlns:a16="http://schemas.microsoft.com/office/drawing/2014/main" id="{D2A64AA7-C61C-1887-AA15-6B79C369FED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72" name="Group 18">
              <a:extLst>
                <a:ext uri="{FF2B5EF4-FFF2-40B4-BE49-F238E27FC236}">
                  <a16:creationId xmlns:a16="http://schemas.microsoft.com/office/drawing/2014/main" id="{449B422A-3675-1D40-F9FC-867106D6B5D3}"/>
                </a:ext>
              </a:extLst>
            </p:cNvPr>
            <p:cNvGrpSpPr/>
            <p:nvPr/>
          </p:nvGrpSpPr>
          <p:grpSpPr>
            <a:xfrm>
              <a:off x="391473" y="1559206"/>
              <a:ext cx="1563526" cy="1563526"/>
              <a:chOff x="0" y="0"/>
              <a:chExt cx="6350000" cy="6350000"/>
            </a:xfrm>
          </p:grpSpPr>
          <p:sp>
            <p:nvSpPr>
              <p:cNvPr id="74" name="Freeform 19">
                <a:extLst>
                  <a:ext uri="{FF2B5EF4-FFF2-40B4-BE49-F238E27FC236}">
                    <a16:creationId xmlns:a16="http://schemas.microsoft.com/office/drawing/2014/main" id="{9CEB29C1-C289-3FD0-1D6E-87AEBF9BBE0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73" name="Freeform 24">
              <a:extLst>
                <a:ext uri="{FF2B5EF4-FFF2-40B4-BE49-F238E27FC236}">
                  <a16:creationId xmlns:a16="http://schemas.microsoft.com/office/drawing/2014/main" id="{18B3E4BC-74D3-4DD7-CE11-AEAA0AF44F16}"/>
                </a:ext>
              </a:extLst>
            </p:cNvPr>
            <p:cNvSpPr/>
            <p:nvPr/>
          </p:nvSpPr>
          <p:spPr>
            <a:xfrm>
              <a:off x="663690" y="1822687"/>
              <a:ext cx="1019094" cy="1036564"/>
            </a:xfrm>
            <a:custGeom>
              <a:avLst/>
              <a:gdLst/>
              <a:ahLst/>
              <a:cxnLst/>
              <a:rect l="l" t="t" r="r" b="b"/>
              <a:pathLst>
                <a:path w="1019094" h="1036564">
                  <a:moveTo>
                    <a:pt x="0" y="0"/>
                  </a:moveTo>
                  <a:lnTo>
                    <a:pt x="1019093" y="0"/>
                  </a:lnTo>
                  <a:lnTo>
                    <a:pt x="1019093" y="1036564"/>
                  </a:lnTo>
                  <a:lnTo>
                    <a:pt x="0" y="1036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sp>
        <p:nvSpPr>
          <p:cNvPr id="7" name="TextBox 7"/>
          <p:cNvSpPr txBox="1"/>
          <p:nvPr/>
        </p:nvSpPr>
        <p:spPr>
          <a:xfrm>
            <a:off x="212108" y="14458"/>
            <a:ext cx="9898660" cy="1050288"/>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Data Cleaning Process</a:t>
            </a:r>
          </a:p>
        </p:txBody>
      </p:sp>
      <p:sp>
        <p:nvSpPr>
          <p:cNvPr id="10" name="TextBox 10"/>
          <p:cNvSpPr txBox="1"/>
          <p:nvPr/>
        </p:nvSpPr>
        <p:spPr>
          <a:xfrm>
            <a:off x="569411" y="1274296"/>
            <a:ext cx="10447560" cy="8771632"/>
          </a:xfrm>
          <a:prstGeom prst="rect">
            <a:avLst/>
          </a:prstGeom>
        </p:spPr>
        <p:txBody>
          <a:bodyPr wrap="square" lIns="0" tIns="0" rIns="0" bIns="0" rtlCol="0" anchor="t">
            <a:spAutoFit/>
          </a:bodyPr>
          <a:lstStyle/>
          <a:p>
            <a:r>
              <a:rPr lang="en-US" sz="3000" b="1" dirty="0">
                <a:solidFill>
                  <a:srgbClr val="13224B"/>
                </a:solidFill>
                <a:latin typeface="Glacial Indifference"/>
              </a:rPr>
              <a:t>1. Handling Missing Data:</a:t>
            </a:r>
          </a:p>
          <a:p>
            <a:pPr marL="457200" indent="-457200">
              <a:buFont typeface="Arial" panose="020B0604020202020204" pitchFamily="34" charset="0"/>
              <a:buChar char="•"/>
            </a:pPr>
            <a:r>
              <a:rPr lang="en-US" sz="3000" dirty="0">
                <a:solidFill>
                  <a:srgbClr val="13224B"/>
                </a:solidFill>
                <a:latin typeface="Glacial Indifference"/>
              </a:rPr>
              <a:t>Filled in missing values, especially in 24-hour recall and accelerometer data.</a:t>
            </a:r>
          </a:p>
          <a:p>
            <a:endParaRPr lang="en-US" sz="3000" dirty="0">
              <a:solidFill>
                <a:srgbClr val="13224B"/>
              </a:solidFill>
              <a:latin typeface="Glacial Indifference"/>
            </a:endParaRPr>
          </a:p>
          <a:p>
            <a:r>
              <a:rPr lang="en-US" sz="3000" b="1" dirty="0">
                <a:solidFill>
                  <a:srgbClr val="13224B"/>
                </a:solidFill>
                <a:latin typeface="Glacial Indifference"/>
              </a:rPr>
              <a:t>2. Standardizing Data:</a:t>
            </a:r>
          </a:p>
          <a:p>
            <a:pPr marL="457200" indent="-457200">
              <a:buFont typeface="Arial" panose="020B0604020202020204" pitchFamily="34" charset="0"/>
              <a:buChar char="•"/>
            </a:pPr>
            <a:r>
              <a:rPr lang="en-US" sz="3000" dirty="0">
                <a:solidFill>
                  <a:srgbClr val="13224B"/>
                </a:solidFill>
                <a:latin typeface="Glacial Indifference"/>
              </a:rPr>
              <a:t>Ensured consistent formats for dates, labels (e.g.,	 gender, race), and aligned timeframes for comparison.</a:t>
            </a:r>
          </a:p>
          <a:p>
            <a:endParaRPr lang="en-US" sz="3000" dirty="0">
              <a:solidFill>
                <a:srgbClr val="13224B"/>
              </a:solidFill>
              <a:latin typeface="Glacial Indifference"/>
            </a:endParaRPr>
          </a:p>
          <a:p>
            <a:r>
              <a:rPr lang="en-US" sz="3000" b="1" dirty="0">
                <a:solidFill>
                  <a:srgbClr val="13224B"/>
                </a:solidFill>
                <a:latin typeface="Glacial Indifference"/>
              </a:rPr>
              <a:t>3. Removing Outliers:</a:t>
            </a:r>
          </a:p>
          <a:p>
            <a:pPr marL="457200" indent="-457200">
              <a:buFont typeface="Arial" panose="020B0604020202020204" pitchFamily="34" charset="0"/>
              <a:buChar char="•"/>
            </a:pPr>
            <a:r>
              <a:rPr lang="en-US" sz="3000" dirty="0">
                <a:solidFill>
                  <a:srgbClr val="13224B"/>
                </a:solidFill>
                <a:latin typeface="Glacial Indifference"/>
              </a:rPr>
              <a:t>Identified and removed extreme or invalid values in 	  activity and motivation data.</a:t>
            </a:r>
          </a:p>
          <a:p>
            <a:endParaRPr lang="en-US" sz="3000" b="1" dirty="0">
              <a:solidFill>
                <a:srgbClr val="13224B"/>
              </a:solidFill>
              <a:latin typeface="Glacial Indifference"/>
            </a:endParaRPr>
          </a:p>
          <a:p>
            <a:r>
              <a:rPr lang="en-US" sz="3000" b="1" dirty="0">
                <a:solidFill>
                  <a:srgbClr val="13224B"/>
                </a:solidFill>
                <a:latin typeface="Glacial Indifference"/>
              </a:rPr>
              <a:t>4. Merging Data:</a:t>
            </a:r>
          </a:p>
          <a:p>
            <a:pPr marL="457200" indent="-457200">
              <a:buFont typeface="Arial" panose="020B0604020202020204" pitchFamily="34" charset="0"/>
              <a:buChar char="•"/>
            </a:pPr>
            <a:r>
              <a:rPr lang="en-US" sz="3000" dirty="0">
                <a:solidFill>
                  <a:srgbClr val="13224B"/>
                </a:solidFill>
                <a:latin typeface="Glacial Indifference"/>
              </a:rPr>
              <a:t>Combined data from different sheets (e.g., demographics, accelerometer, and questionnaires) using child IDs.</a:t>
            </a:r>
          </a:p>
          <a:p>
            <a:endParaRPr lang="en-US" sz="3000" b="1" dirty="0">
              <a:solidFill>
                <a:srgbClr val="13224B"/>
              </a:solidFill>
              <a:latin typeface="Glacial Indifference"/>
            </a:endParaRPr>
          </a:p>
          <a:p>
            <a:r>
              <a:rPr lang="en-US" sz="3000" b="1" dirty="0">
                <a:solidFill>
                  <a:srgbClr val="13224B"/>
                </a:solidFill>
                <a:latin typeface="Glacial Indifference"/>
              </a:rPr>
              <a:t>5. Data Transformation:</a:t>
            </a:r>
          </a:p>
          <a:p>
            <a:pPr marL="457200" indent="-457200">
              <a:buFont typeface="Arial" panose="020B0604020202020204" pitchFamily="34" charset="0"/>
              <a:buChar char="•"/>
            </a:pPr>
            <a:r>
              <a:rPr lang="en-US" sz="3000" dirty="0">
                <a:solidFill>
                  <a:srgbClr val="13224B"/>
                </a:solidFill>
                <a:latin typeface="Glacial Indifference"/>
              </a:rPr>
              <a:t>Converted some data into simpler formats (e.g., weekly activity totals) for easier analysis.</a:t>
            </a:r>
          </a:p>
        </p:txBody>
      </p:sp>
      <p:sp>
        <p:nvSpPr>
          <p:cNvPr id="23" name="Freeform 4">
            <a:extLst>
              <a:ext uri="{FF2B5EF4-FFF2-40B4-BE49-F238E27FC236}">
                <a16:creationId xmlns:a16="http://schemas.microsoft.com/office/drawing/2014/main" id="{CDCAF2AF-CA39-F711-D25D-946B59CB469D}"/>
              </a:ext>
            </a:extLst>
          </p:cNvPr>
          <p:cNvSpPr/>
          <p:nvPr/>
        </p:nvSpPr>
        <p:spPr>
          <a:xfrm>
            <a:off x="6324600" y="256367"/>
            <a:ext cx="1037394" cy="855196"/>
          </a:xfrm>
          <a:custGeom>
            <a:avLst/>
            <a:gdLst/>
            <a:ahLst/>
            <a:cxnLst/>
            <a:rect l="l" t="t" r="r" b="b"/>
            <a:pathLst>
              <a:path w="4927904" h="4114800">
                <a:moveTo>
                  <a:pt x="0" y="0"/>
                </a:moveTo>
                <a:lnTo>
                  <a:pt x="4927904" y="0"/>
                </a:lnTo>
                <a:lnTo>
                  <a:pt x="49279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pic>
        <p:nvPicPr>
          <p:cNvPr id="11" name="Picture 10" descr="A screenshot of a computer&#10;&#10;Description automatically generated">
            <a:extLst>
              <a:ext uri="{FF2B5EF4-FFF2-40B4-BE49-F238E27FC236}">
                <a16:creationId xmlns:a16="http://schemas.microsoft.com/office/drawing/2014/main" id="{BAED0D7B-F5E9-F9F4-D244-3F787183CD6C}"/>
              </a:ext>
            </a:extLst>
          </p:cNvPr>
          <p:cNvPicPr>
            <a:picLocks noChangeAspect="1"/>
          </p:cNvPicPr>
          <p:nvPr/>
        </p:nvPicPr>
        <p:blipFill>
          <a:blip r:embed="rId5">
            <a:extLst>
              <a:ext uri="{28A0092B-C50C-407E-A947-70E740481C1C}">
                <a14:useLocalDpi xmlns:a14="http://schemas.microsoft.com/office/drawing/2010/main" val="0"/>
              </a:ext>
            </a:extLst>
          </a:blip>
          <a:srcRect l="19703" t="30709" r="2097" b="1"/>
          <a:stretch/>
        </p:blipFill>
        <p:spPr>
          <a:xfrm>
            <a:off x="11016971" y="864679"/>
            <a:ext cx="7015378" cy="4206478"/>
          </a:xfrm>
          <a:prstGeom prst="rect">
            <a:avLst/>
          </a:prstGeom>
          <a:ln>
            <a:noFill/>
          </a:ln>
          <a:effectLst>
            <a:softEdge rad="112500"/>
          </a:effectLst>
        </p:spPr>
      </p:pic>
      <p:pic>
        <p:nvPicPr>
          <p:cNvPr id="13" name="Picture 12" descr="A screenshot of a computer&#10;&#10;Description automatically generated">
            <a:extLst>
              <a:ext uri="{FF2B5EF4-FFF2-40B4-BE49-F238E27FC236}">
                <a16:creationId xmlns:a16="http://schemas.microsoft.com/office/drawing/2014/main" id="{4361C30C-DDF6-44C5-BAC7-DCC44FF73C8F}"/>
              </a:ext>
            </a:extLst>
          </p:cNvPr>
          <p:cNvPicPr>
            <a:picLocks noChangeAspect="1"/>
          </p:cNvPicPr>
          <p:nvPr/>
        </p:nvPicPr>
        <p:blipFill>
          <a:blip r:embed="rId6">
            <a:extLst>
              <a:ext uri="{28A0092B-C50C-407E-A947-70E740481C1C}">
                <a14:useLocalDpi xmlns:a14="http://schemas.microsoft.com/office/drawing/2010/main" val="0"/>
              </a:ext>
            </a:extLst>
          </a:blip>
          <a:srcRect l="15171" t="18132"/>
          <a:stretch/>
        </p:blipFill>
        <p:spPr>
          <a:xfrm>
            <a:off x="10984315" y="5092928"/>
            <a:ext cx="7292800" cy="4914900"/>
          </a:xfrm>
          <a:prstGeom prst="rect">
            <a:avLst/>
          </a:prstGeom>
        </p:spPr>
      </p:pic>
      <p:sp>
        <p:nvSpPr>
          <p:cNvPr id="14" name="Arrow: Curved Right 13">
            <a:extLst>
              <a:ext uri="{FF2B5EF4-FFF2-40B4-BE49-F238E27FC236}">
                <a16:creationId xmlns:a16="http://schemas.microsoft.com/office/drawing/2014/main" id="{85A150A5-32D8-5D8C-9A29-CEAC13D3EE68}"/>
              </a:ext>
            </a:extLst>
          </p:cNvPr>
          <p:cNvSpPr/>
          <p:nvPr/>
        </p:nvSpPr>
        <p:spPr>
          <a:xfrm>
            <a:off x="10110768" y="2933700"/>
            <a:ext cx="906203" cy="3810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5382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1107021" y="6157301"/>
            <a:ext cx="6948481" cy="4143821"/>
          </a:xfrm>
          <a:custGeom>
            <a:avLst/>
            <a:gdLst/>
            <a:ahLst/>
            <a:cxnLst/>
            <a:rect l="l" t="t" r="r" b="b"/>
            <a:pathLst>
              <a:path w="6948481" h="4143821">
                <a:moveTo>
                  <a:pt x="0" y="0"/>
                </a:moveTo>
                <a:lnTo>
                  <a:pt x="6948481" y="0"/>
                </a:lnTo>
                <a:lnTo>
                  <a:pt x="6948481" y="4143821"/>
                </a:lnTo>
                <a:lnTo>
                  <a:pt x="0" y="4143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6" name="Group 6"/>
          <p:cNvGrpSpPr/>
          <p:nvPr/>
        </p:nvGrpSpPr>
        <p:grpSpPr>
          <a:xfrm>
            <a:off x="-2859634" y="1514017"/>
            <a:ext cx="13734158" cy="847446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13" name="TextBox 13"/>
          <p:cNvSpPr txBox="1"/>
          <p:nvPr/>
        </p:nvSpPr>
        <p:spPr>
          <a:xfrm>
            <a:off x="762000" y="298515"/>
            <a:ext cx="7241757" cy="1034899"/>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Key Analysis Questions</a:t>
            </a:r>
          </a:p>
        </p:txBody>
      </p:sp>
      <p:grpSp>
        <p:nvGrpSpPr>
          <p:cNvPr id="15" name="Group 15"/>
          <p:cNvGrpSpPr/>
          <p:nvPr/>
        </p:nvGrpSpPr>
        <p:grpSpPr>
          <a:xfrm>
            <a:off x="10593126" y="-615854"/>
            <a:ext cx="375198" cy="2129871"/>
            <a:chOff x="0" y="0"/>
            <a:chExt cx="2354580" cy="13366166"/>
          </a:xfrm>
        </p:grpSpPr>
        <p:sp>
          <p:nvSpPr>
            <p:cNvPr id="16" name="Freeform 16"/>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grpSp>
        <p:nvGrpSpPr>
          <p:cNvPr id="17" name="Group 17"/>
          <p:cNvGrpSpPr/>
          <p:nvPr/>
        </p:nvGrpSpPr>
        <p:grpSpPr>
          <a:xfrm rot="-10800000">
            <a:off x="10686925" y="9236186"/>
            <a:ext cx="375198" cy="2129871"/>
            <a:chOff x="0" y="0"/>
            <a:chExt cx="2354580" cy="13366166"/>
          </a:xfrm>
        </p:grpSpPr>
        <p:sp>
          <p:nvSpPr>
            <p:cNvPr id="18" name="Freeform 18"/>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sp>
        <p:nvSpPr>
          <p:cNvPr id="22" name="TextBox 22"/>
          <p:cNvSpPr txBox="1"/>
          <p:nvPr/>
        </p:nvSpPr>
        <p:spPr>
          <a:xfrm>
            <a:off x="138762" y="2073789"/>
            <a:ext cx="8686643" cy="7412286"/>
          </a:xfrm>
          <a:prstGeom prst="rect">
            <a:avLst/>
          </a:prstGeom>
        </p:spPr>
        <p:txBody>
          <a:bodyPr wrap="square" lIns="0" tIns="0" rIns="0" bIns="0" rtlCol="0" anchor="t">
            <a:spAutoFit/>
          </a:bodyPr>
          <a:lstStyle/>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How does active video game play influence physical activity in children?</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Do sedentary video games negatively affect physical activity?</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What role do demographic factors (e.g., gender, age) play in activity levels?</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How do parental behaviors influence children's physical activity?</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How did children’s motivation for physical activity change over time</a:t>
            </a:r>
          </a:p>
          <a:p>
            <a:pPr marL="457200" indent="-457200" algn="l">
              <a:lnSpc>
                <a:spcPts val="3360"/>
              </a:lnSpc>
              <a:buFont typeface="Arial" panose="020B0604020202020204" pitchFamily="34" charset="0"/>
              <a:buChar char="•"/>
            </a:pPr>
            <a:endParaRPr lang="en-US" sz="3000" dirty="0">
              <a:solidFill>
                <a:srgbClr val="13224B"/>
              </a:solidFill>
              <a:latin typeface="Glacial Indifference"/>
              <a:ea typeface="Glacial Indifference"/>
              <a:cs typeface="Glacial Indifference"/>
              <a:sym typeface="Glacial Indifference"/>
            </a:endParaRPr>
          </a:p>
          <a:p>
            <a:pPr marL="457200" indent="-457200" algn="l">
              <a:lnSpc>
                <a:spcPts val="336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Did motivation for active video games correlate with increased physical activity</a:t>
            </a:r>
          </a:p>
        </p:txBody>
      </p:sp>
      <p:sp>
        <p:nvSpPr>
          <p:cNvPr id="25" name="Freeform 5">
            <a:extLst>
              <a:ext uri="{FF2B5EF4-FFF2-40B4-BE49-F238E27FC236}">
                <a16:creationId xmlns:a16="http://schemas.microsoft.com/office/drawing/2014/main" id="{A2804EE1-5E5C-B694-98BE-2A2C85C38B89}"/>
              </a:ext>
            </a:extLst>
          </p:cNvPr>
          <p:cNvSpPr/>
          <p:nvPr/>
        </p:nvSpPr>
        <p:spPr>
          <a:xfrm>
            <a:off x="6908797" y="298514"/>
            <a:ext cx="1320803" cy="1638257"/>
          </a:xfrm>
          <a:custGeom>
            <a:avLst/>
            <a:gdLst/>
            <a:ahLst/>
            <a:cxnLst/>
            <a:rect l="l" t="t" r="r" b="b"/>
            <a:pathLst>
              <a:path w="6912864" h="8229600">
                <a:moveTo>
                  <a:pt x="0" y="0"/>
                </a:moveTo>
                <a:lnTo>
                  <a:pt x="6912864" y="0"/>
                </a:lnTo>
                <a:lnTo>
                  <a:pt x="6912864" y="8229600"/>
                </a:lnTo>
                <a:lnTo>
                  <a:pt x="0" y="8229600"/>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1486368" y="263517"/>
            <a:ext cx="5954026" cy="4319375"/>
          </a:xfrm>
          <a:custGeom>
            <a:avLst/>
            <a:gdLst/>
            <a:ahLst/>
            <a:cxnLst/>
            <a:rect l="l" t="t" r="r" b="b"/>
            <a:pathLst>
              <a:path w="5954026" h="4319375">
                <a:moveTo>
                  <a:pt x="0" y="0"/>
                </a:moveTo>
                <a:lnTo>
                  <a:pt x="5954026" y="0"/>
                </a:lnTo>
                <a:lnTo>
                  <a:pt x="5954026" y="4319375"/>
                </a:lnTo>
                <a:lnTo>
                  <a:pt x="0" y="4319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905000" y="4981367"/>
            <a:ext cx="20650200" cy="5363444"/>
            <a:chOff x="0" y="0"/>
            <a:chExt cx="8599969" cy="2031165"/>
          </a:xfrm>
        </p:grpSpPr>
        <p:sp>
          <p:nvSpPr>
            <p:cNvPr id="5" name="Freeform 5"/>
            <p:cNvSpPr/>
            <p:nvPr/>
          </p:nvSpPr>
          <p:spPr>
            <a:xfrm>
              <a:off x="0" y="0"/>
              <a:ext cx="8599970" cy="2031165"/>
            </a:xfrm>
            <a:custGeom>
              <a:avLst/>
              <a:gdLst/>
              <a:ahLst/>
              <a:cxnLst/>
              <a:rect l="l" t="t" r="r" b="b"/>
              <a:pathLst>
                <a:path w="8599970" h="2031165">
                  <a:moveTo>
                    <a:pt x="0" y="0"/>
                  </a:moveTo>
                  <a:lnTo>
                    <a:pt x="8599970" y="0"/>
                  </a:lnTo>
                  <a:lnTo>
                    <a:pt x="8599970" y="2031165"/>
                  </a:lnTo>
                  <a:lnTo>
                    <a:pt x="0" y="2031165"/>
                  </a:lnTo>
                  <a:close/>
                </a:path>
              </a:pathLst>
            </a:custGeom>
            <a:solidFill>
              <a:srgbClr val="5C73B2"/>
            </a:solidFill>
          </p:spPr>
          <p:txBody>
            <a:bodyPr/>
            <a:lstStyle/>
            <a:p>
              <a:endParaRPr lang="en-US"/>
            </a:p>
          </p:txBody>
        </p:sp>
      </p:grpSp>
      <p:sp>
        <p:nvSpPr>
          <p:cNvPr id="6" name="TextBox 6"/>
          <p:cNvSpPr txBox="1"/>
          <p:nvPr/>
        </p:nvSpPr>
        <p:spPr>
          <a:xfrm>
            <a:off x="847606" y="1903127"/>
            <a:ext cx="9667994" cy="2115964"/>
          </a:xfrm>
          <a:prstGeom prst="rect">
            <a:avLst/>
          </a:prstGeom>
        </p:spPr>
        <p:txBody>
          <a:bodyPr wrap="square" lIns="0" tIns="0" rIns="0" bIns="0" rtlCol="0" anchor="t">
            <a:spAutoFit/>
          </a:bodyPr>
          <a:lstStyle/>
          <a:p>
            <a:pPr algn="l">
              <a:lnSpc>
                <a:spcPts val="4200"/>
              </a:lnSpc>
            </a:pPr>
            <a:r>
              <a:rPr lang="en-US" sz="3000" dirty="0">
                <a:solidFill>
                  <a:srgbClr val="13224B"/>
                </a:solidFill>
                <a:latin typeface="Glacial Indifference"/>
                <a:ea typeface="Glacial Indifference"/>
                <a:cs typeface="Glacial Indifference"/>
                <a:sym typeface="Glacial Indifference"/>
              </a:rPr>
              <a:t>All datasets (e.g., 24-hour recall data, accelerometer data, questionnaires, demographics) were linked through a unique identifier (Child ID) to allow for easy comparison across data sources so we make </a:t>
            </a:r>
            <a:r>
              <a:rPr lang="en-US" sz="3000" b="1" dirty="0">
                <a:solidFill>
                  <a:srgbClr val="13224B"/>
                </a:solidFill>
                <a:latin typeface="Glacial Indifference"/>
                <a:ea typeface="Glacial Indifference"/>
                <a:cs typeface="Glacial Indifference"/>
                <a:sym typeface="Glacial Indifference"/>
              </a:rPr>
              <a:t>Child ID </a:t>
            </a:r>
            <a:r>
              <a:rPr lang="en-US" sz="3000" dirty="0">
                <a:solidFill>
                  <a:srgbClr val="13224B"/>
                </a:solidFill>
                <a:latin typeface="Glacial Indifference"/>
                <a:ea typeface="Glacial Indifference"/>
                <a:cs typeface="Glacial Indifference"/>
                <a:sym typeface="Glacial Indifference"/>
              </a:rPr>
              <a:t>a </a:t>
            </a:r>
            <a:r>
              <a:rPr lang="en-US" sz="3000" b="1" dirty="0">
                <a:solidFill>
                  <a:srgbClr val="13224B"/>
                </a:solidFill>
                <a:latin typeface="Glacial Indifference"/>
                <a:ea typeface="Glacial Indifference"/>
                <a:cs typeface="Glacial Indifference"/>
                <a:sym typeface="Glacial Indifference"/>
              </a:rPr>
              <a:t>Primary Key</a:t>
            </a:r>
            <a:r>
              <a:rPr lang="en-US" sz="3000" dirty="0">
                <a:solidFill>
                  <a:srgbClr val="13224B"/>
                </a:solidFill>
                <a:latin typeface="Glacial Indifference"/>
                <a:ea typeface="Glacial Indifference"/>
                <a:cs typeface="Glacial Indifference"/>
                <a:sym typeface="Glacial Indifference"/>
              </a:rPr>
              <a:t>.</a:t>
            </a:r>
          </a:p>
        </p:txBody>
      </p:sp>
      <p:sp>
        <p:nvSpPr>
          <p:cNvPr id="10" name="TextBox 10"/>
          <p:cNvSpPr txBox="1"/>
          <p:nvPr/>
        </p:nvSpPr>
        <p:spPr>
          <a:xfrm>
            <a:off x="533400" y="109795"/>
            <a:ext cx="7241757" cy="1019510"/>
          </a:xfrm>
          <a:prstGeom prst="rect">
            <a:avLst/>
          </a:prstGeom>
        </p:spPr>
        <p:txBody>
          <a:bodyPr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Data Relationships</a:t>
            </a:r>
          </a:p>
        </p:txBody>
      </p:sp>
      <p:sp>
        <p:nvSpPr>
          <p:cNvPr id="21" name="TextBox 30">
            <a:extLst>
              <a:ext uri="{FF2B5EF4-FFF2-40B4-BE49-F238E27FC236}">
                <a16:creationId xmlns:a16="http://schemas.microsoft.com/office/drawing/2014/main" id="{58235371-A5CC-7920-C600-251DE21282CF}"/>
              </a:ext>
            </a:extLst>
          </p:cNvPr>
          <p:cNvSpPr txBox="1"/>
          <p:nvPr/>
        </p:nvSpPr>
        <p:spPr>
          <a:xfrm>
            <a:off x="685132" y="1360548"/>
            <a:ext cx="4813134" cy="500137"/>
          </a:xfrm>
          <a:prstGeom prst="rect">
            <a:avLst/>
          </a:prstGeom>
        </p:spPr>
        <p:txBody>
          <a:bodyPr lIns="0" tIns="0" rIns="0" bIns="0" rtlCol="0" anchor="t">
            <a:spAutoFit/>
          </a:bodyPr>
          <a:lstStyle/>
          <a:p>
            <a:pPr algn="l">
              <a:lnSpc>
                <a:spcPts val="4200"/>
              </a:lnSpc>
            </a:pPr>
            <a:r>
              <a:rPr lang="en-US" sz="3000" b="1" dirty="0">
                <a:solidFill>
                  <a:srgbClr val="1A3272"/>
                </a:solidFill>
                <a:latin typeface="Glacial Indifference Bold"/>
                <a:ea typeface="Glacial Indifference Bold"/>
                <a:cs typeface="Glacial Indifference Bold"/>
                <a:sym typeface="Glacial Indifference Bold"/>
              </a:rPr>
              <a:t>Relationships Established:</a:t>
            </a:r>
          </a:p>
        </p:txBody>
      </p:sp>
      <p:sp>
        <p:nvSpPr>
          <p:cNvPr id="22" name="Freeform 8">
            <a:extLst>
              <a:ext uri="{FF2B5EF4-FFF2-40B4-BE49-F238E27FC236}">
                <a16:creationId xmlns:a16="http://schemas.microsoft.com/office/drawing/2014/main" id="{C309F257-4827-2193-5F98-8525F51B8F2C}"/>
              </a:ext>
            </a:extLst>
          </p:cNvPr>
          <p:cNvSpPr/>
          <p:nvPr/>
        </p:nvSpPr>
        <p:spPr>
          <a:xfrm>
            <a:off x="5681603" y="225417"/>
            <a:ext cx="1189503" cy="1019510"/>
          </a:xfrm>
          <a:custGeom>
            <a:avLst/>
            <a:gdLst/>
            <a:ahLst/>
            <a:cxnLst/>
            <a:rect l="l" t="t" r="r" b="b"/>
            <a:pathLst>
              <a:path w="4559335" h="4114800">
                <a:moveTo>
                  <a:pt x="0" y="0"/>
                </a:moveTo>
                <a:lnTo>
                  <a:pt x="4559336" y="0"/>
                </a:lnTo>
                <a:lnTo>
                  <a:pt x="455933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Freeform 9">
            <a:extLst>
              <a:ext uri="{FF2B5EF4-FFF2-40B4-BE49-F238E27FC236}">
                <a16:creationId xmlns:a16="http://schemas.microsoft.com/office/drawing/2014/main" id="{4E9D9CB6-7A2E-0233-65F9-01D6BA5E0552}"/>
              </a:ext>
            </a:extLst>
          </p:cNvPr>
          <p:cNvSpPr/>
          <p:nvPr/>
        </p:nvSpPr>
        <p:spPr>
          <a:xfrm>
            <a:off x="-48376" y="5143500"/>
            <a:ext cx="7869152" cy="1373773"/>
          </a:xfrm>
          <a:custGeom>
            <a:avLst/>
            <a:gdLst/>
            <a:ahLst/>
            <a:cxnLst/>
            <a:rect l="l" t="t" r="r" b="b"/>
            <a:pathLst>
              <a:path w="4884526" h="1373773">
                <a:moveTo>
                  <a:pt x="0" y="0"/>
                </a:moveTo>
                <a:lnTo>
                  <a:pt x="4884526" y="0"/>
                </a:lnTo>
                <a:lnTo>
                  <a:pt x="4884526" y="1373773"/>
                </a:lnTo>
                <a:lnTo>
                  <a:pt x="0" y="1373773"/>
                </a:lnTo>
                <a:lnTo>
                  <a:pt x="0" y="0"/>
                </a:lnTo>
                <a:close/>
              </a:path>
            </a:pathLst>
          </a:custGeom>
          <a:blipFill>
            <a:blip r:embed="rId7">
              <a:extLst>
                <a:ext uri="{96DAC541-7B7A-43D3-8B79-37D633B846F1}">
                  <asvg:svgBlip xmlns:asvg="http://schemas.microsoft.com/office/drawing/2016/SVG/main" r:embed="rId8"/>
                </a:ext>
              </a:extLst>
            </a:blip>
            <a:stretch>
              <a:fillRect l="-64098"/>
            </a:stretch>
          </a:blipFill>
        </p:spPr>
        <p:txBody>
          <a:bodyPr/>
          <a:lstStyle/>
          <a:p>
            <a:endParaRPr lang="en-US"/>
          </a:p>
        </p:txBody>
      </p:sp>
      <p:sp>
        <p:nvSpPr>
          <p:cNvPr id="28" name="TextBox 16">
            <a:extLst>
              <a:ext uri="{FF2B5EF4-FFF2-40B4-BE49-F238E27FC236}">
                <a16:creationId xmlns:a16="http://schemas.microsoft.com/office/drawing/2014/main" id="{6BF0AFBE-0A53-5A7F-0507-AEC2EDAD4FE6}"/>
              </a:ext>
            </a:extLst>
          </p:cNvPr>
          <p:cNvSpPr txBox="1"/>
          <p:nvPr/>
        </p:nvSpPr>
        <p:spPr>
          <a:xfrm>
            <a:off x="1217402" y="5474616"/>
            <a:ext cx="6938868" cy="688975"/>
          </a:xfrm>
          <a:prstGeom prst="rect">
            <a:avLst/>
          </a:prstGeom>
        </p:spPr>
        <p:txBody>
          <a:bodyPr wrap="square" lIns="0" tIns="0" rIns="0" bIns="0" rtlCol="0" anchor="t">
            <a:spAutoFit/>
          </a:bodyPr>
          <a:lstStyle/>
          <a:p>
            <a:pPr algn="l">
              <a:lnSpc>
                <a:spcPts val="5599"/>
              </a:lnSpc>
            </a:pPr>
            <a:r>
              <a:rPr lang="en-US" sz="3999" b="1" dirty="0">
                <a:solidFill>
                  <a:srgbClr val="1A3272"/>
                </a:solidFill>
                <a:latin typeface="Glacial Indifference Bold"/>
                <a:ea typeface="Glacial Indifference Bold"/>
                <a:cs typeface="Glacial Indifference Bold"/>
                <a:sym typeface="Glacial Indifference Bold"/>
              </a:rPr>
              <a:t>Star Schema of The Model</a:t>
            </a:r>
          </a:p>
        </p:txBody>
      </p:sp>
      <p:sp>
        <p:nvSpPr>
          <p:cNvPr id="29" name="Freeform 9">
            <a:extLst>
              <a:ext uri="{FF2B5EF4-FFF2-40B4-BE49-F238E27FC236}">
                <a16:creationId xmlns:a16="http://schemas.microsoft.com/office/drawing/2014/main" id="{84F0C972-B40C-536C-3F7B-729D5B92F519}"/>
              </a:ext>
            </a:extLst>
          </p:cNvPr>
          <p:cNvSpPr/>
          <p:nvPr/>
        </p:nvSpPr>
        <p:spPr>
          <a:xfrm rot="10800000">
            <a:off x="-48376" y="5212630"/>
            <a:ext cx="1075926" cy="1238090"/>
          </a:xfrm>
          <a:custGeom>
            <a:avLst/>
            <a:gdLst/>
            <a:ahLst/>
            <a:cxnLst/>
            <a:rect l="l" t="t" r="r" b="b"/>
            <a:pathLst>
              <a:path w="4884526" h="1373773">
                <a:moveTo>
                  <a:pt x="0" y="0"/>
                </a:moveTo>
                <a:lnTo>
                  <a:pt x="4884526" y="0"/>
                </a:lnTo>
                <a:lnTo>
                  <a:pt x="4884526" y="1373773"/>
                </a:lnTo>
                <a:lnTo>
                  <a:pt x="0" y="1373773"/>
                </a:lnTo>
                <a:lnTo>
                  <a:pt x="0" y="0"/>
                </a:lnTo>
                <a:close/>
              </a:path>
            </a:pathLst>
          </a:custGeom>
          <a:blipFill>
            <a:blip r:embed="rId7">
              <a:extLst>
                <a:ext uri="{96DAC541-7B7A-43D3-8B79-37D633B846F1}">
                  <asvg:svgBlip xmlns:asvg="http://schemas.microsoft.com/office/drawing/2016/SVG/main" r:embed="rId8"/>
                </a:ext>
              </a:extLst>
            </a:blip>
            <a:stretch>
              <a:fillRect r="-385854"/>
            </a:stretch>
          </a:blipFill>
        </p:spPr>
        <p:txBody>
          <a:bodyPr/>
          <a:lstStyle/>
          <a:p>
            <a:endParaRPr lang="en-US" dirty="0"/>
          </a:p>
        </p:txBody>
      </p:sp>
      <p:sp>
        <p:nvSpPr>
          <p:cNvPr id="30" name="TextBox 14">
            <a:extLst>
              <a:ext uri="{FF2B5EF4-FFF2-40B4-BE49-F238E27FC236}">
                <a16:creationId xmlns:a16="http://schemas.microsoft.com/office/drawing/2014/main" id="{9DF87B12-8554-74B4-E2A1-F9E8D6F0A527}"/>
              </a:ext>
            </a:extLst>
          </p:cNvPr>
          <p:cNvSpPr txBox="1"/>
          <p:nvPr/>
        </p:nvSpPr>
        <p:spPr>
          <a:xfrm>
            <a:off x="-803424" y="5500596"/>
            <a:ext cx="2408026" cy="1173398"/>
          </a:xfrm>
          <a:prstGeom prst="rect">
            <a:avLst/>
          </a:prstGeom>
        </p:spPr>
        <p:txBody>
          <a:bodyPr wrap="square" lIns="0" tIns="0" rIns="0" bIns="0" rtlCol="0" anchor="t">
            <a:spAutoFit/>
          </a:bodyPr>
          <a:lstStyle/>
          <a:p>
            <a:pPr algn="ctr">
              <a:lnSpc>
                <a:spcPts val="8959"/>
              </a:lnSpc>
            </a:pPr>
            <a:r>
              <a:rPr lang="en-US" sz="8800" b="1" dirty="0">
                <a:solidFill>
                  <a:srgbClr val="1A3272"/>
                </a:solidFill>
                <a:latin typeface="Glacial Indifference Bold"/>
                <a:ea typeface="Glacial Indifference Bold"/>
                <a:cs typeface="Glacial Indifference Bold"/>
                <a:sym typeface="Glacial Indifference Bold"/>
              </a:rPr>
              <a:t>*</a:t>
            </a:r>
            <a:endParaRPr lang="en-US" sz="6399" b="1" dirty="0">
              <a:solidFill>
                <a:srgbClr val="1A3272"/>
              </a:solidFill>
              <a:latin typeface="Glacial Indifference Bold"/>
              <a:ea typeface="Glacial Indifference Bold"/>
              <a:cs typeface="Glacial Indifference Bold"/>
              <a:sym typeface="Glacial Indifference Bold"/>
            </a:endParaRPr>
          </a:p>
        </p:txBody>
      </p:sp>
      <p:pic>
        <p:nvPicPr>
          <p:cNvPr id="32" name="Picture 31" descr="A screenshot of a computer&#10;&#10;Description automatically generated">
            <a:extLst>
              <a:ext uri="{FF2B5EF4-FFF2-40B4-BE49-F238E27FC236}">
                <a16:creationId xmlns:a16="http://schemas.microsoft.com/office/drawing/2014/main" id="{3D3600EA-9240-0595-6F4B-D016817891E1}"/>
              </a:ext>
            </a:extLst>
          </p:cNvPr>
          <p:cNvPicPr>
            <a:picLocks noChangeAspect="1"/>
          </p:cNvPicPr>
          <p:nvPr/>
        </p:nvPicPr>
        <p:blipFill>
          <a:blip r:embed="rId9">
            <a:extLst>
              <a:ext uri="{28A0092B-C50C-407E-A947-70E740481C1C}">
                <a14:useLocalDpi xmlns:a14="http://schemas.microsoft.com/office/drawing/2010/main" val="0"/>
              </a:ext>
            </a:extLst>
          </a:blip>
          <a:srcRect l="17943" t="14279" r="7751" b="5983"/>
          <a:stretch/>
        </p:blipFill>
        <p:spPr>
          <a:xfrm>
            <a:off x="7820776" y="5002397"/>
            <a:ext cx="10515600" cy="53213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6" name="TextBox 6"/>
          <p:cNvSpPr txBox="1"/>
          <p:nvPr/>
        </p:nvSpPr>
        <p:spPr>
          <a:xfrm>
            <a:off x="457200" y="336287"/>
            <a:ext cx="8001000" cy="1050288"/>
          </a:xfrm>
          <a:prstGeom prst="rect">
            <a:avLst/>
          </a:prstGeom>
        </p:spPr>
        <p:txBody>
          <a:bodyPr wrap="square"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Dashboard Design</a:t>
            </a:r>
          </a:p>
        </p:txBody>
      </p:sp>
      <p:sp>
        <p:nvSpPr>
          <p:cNvPr id="9" name="TextBox 9"/>
          <p:cNvSpPr txBox="1"/>
          <p:nvPr/>
        </p:nvSpPr>
        <p:spPr>
          <a:xfrm>
            <a:off x="609600" y="1722862"/>
            <a:ext cx="9982200" cy="3731791"/>
          </a:xfrm>
          <a:prstGeom prst="rect">
            <a:avLst/>
          </a:prstGeom>
        </p:spPr>
        <p:txBody>
          <a:bodyPr wrap="square" lIns="0" tIns="0" rIns="0" bIns="0" rtlCol="0" anchor="t">
            <a:spAutoFit/>
          </a:bodyPr>
          <a:lstStyle/>
          <a:p>
            <a:pPr algn="l">
              <a:lnSpc>
                <a:spcPts val="4200"/>
              </a:lnSpc>
            </a:pPr>
            <a:r>
              <a:rPr lang="en-US" sz="3000" b="1" dirty="0">
                <a:solidFill>
                  <a:srgbClr val="13224B"/>
                </a:solidFill>
                <a:latin typeface="Glacial Indifference"/>
                <a:ea typeface="Glacial Indifference"/>
                <a:cs typeface="Glacial Indifference"/>
                <a:sym typeface="Glacial Indifference"/>
              </a:rPr>
              <a:t>Visualizations:</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Comparison between activity levels during intervention (active vs. sedentary games).</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Trends in physical activity across different time points (baseline, week 6, week 10).</a:t>
            </a:r>
          </a:p>
          <a:p>
            <a:pPr marL="457200" indent="-457200" algn="l">
              <a:lnSpc>
                <a:spcPts val="4200"/>
              </a:lnSpc>
              <a:buFont typeface="Arial" panose="020B0604020202020204" pitchFamily="34" charset="0"/>
              <a:buChar char="•"/>
            </a:pPr>
            <a:r>
              <a:rPr lang="en-US" sz="3000" dirty="0">
                <a:solidFill>
                  <a:srgbClr val="13224B"/>
                </a:solidFill>
                <a:latin typeface="Glacial Indifference"/>
                <a:ea typeface="Glacial Indifference"/>
                <a:cs typeface="Glacial Indifference"/>
                <a:sym typeface="Glacial Indifference"/>
              </a:rPr>
              <a:t>Correlations between demographic factors and activity </a:t>
            </a:r>
            <a:r>
              <a:rPr lang="en-US" sz="3000" dirty="0" err="1">
                <a:solidFill>
                  <a:srgbClr val="13224B"/>
                </a:solidFill>
                <a:latin typeface="Glacial Indifference"/>
                <a:ea typeface="Glacial Indifference"/>
                <a:cs typeface="Glacial Indifference"/>
                <a:sym typeface="Glacial Indifference"/>
              </a:rPr>
              <a:t>levels.Motivation</a:t>
            </a:r>
            <a:r>
              <a:rPr lang="en-US" sz="3000" dirty="0">
                <a:solidFill>
                  <a:srgbClr val="13224B"/>
                </a:solidFill>
                <a:latin typeface="Glacial Indifference"/>
                <a:ea typeface="Glacial Indifference"/>
                <a:cs typeface="Glacial Indifference"/>
                <a:sym typeface="Glacial Indifference"/>
              </a:rPr>
              <a:t> for physical vs. video games over time.</a:t>
            </a:r>
          </a:p>
        </p:txBody>
      </p:sp>
      <p:sp>
        <p:nvSpPr>
          <p:cNvPr id="10" name="Freeform 10"/>
          <p:cNvSpPr/>
          <p:nvPr/>
        </p:nvSpPr>
        <p:spPr>
          <a:xfrm>
            <a:off x="15711279" y="-544892"/>
            <a:ext cx="3096042" cy="3147184"/>
          </a:xfrm>
          <a:custGeom>
            <a:avLst/>
            <a:gdLst/>
            <a:ahLst/>
            <a:cxnLst/>
            <a:rect l="l" t="t" r="r" b="b"/>
            <a:pathLst>
              <a:path w="3096042" h="3147184">
                <a:moveTo>
                  <a:pt x="0" y="0"/>
                </a:moveTo>
                <a:lnTo>
                  <a:pt x="3096042" y="0"/>
                </a:lnTo>
                <a:lnTo>
                  <a:pt x="3096042"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7645288">
            <a:off x="16210747" y="8600470"/>
            <a:ext cx="4154505" cy="2098025"/>
          </a:xfrm>
          <a:custGeom>
            <a:avLst/>
            <a:gdLst/>
            <a:ahLst/>
            <a:cxnLst/>
            <a:rect l="l" t="t" r="r" b="b"/>
            <a:pathLst>
              <a:path w="4154505" h="2098025">
                <a:moveTo>
                  <a:pt x="0" y="0"/>
                </a:moveTo>
                <a:lnTo>
                  <a:pt x="4154505" y="0"/>
                </a:lnTo>
                <a:lnTo>
                  <a:pt x="4154505" y="2098025"/>
                </a:lnTo>
                <a:lnTo>
                  <a:pt x="0" y="2098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6" name="Picture" title="This slide contains the following visuals: The effect of the number of hours of sleep on daily activity ,AVG activity  ,(Active video time and school time) over the course of a months ,The effect of the number of hours of sleep on social activity ,card ,pageNavigator ,male Image  ,female Image ,shape ,slicer ,shape ,image ,image ,image. Please refer to the notes on this slide for details">
            <a:hlinkClick r:id="rId7"/>
            <a:extLst>
              <a:ext uri="{FF2B5EF4-FFF2-40B4-BE49-F238E27FC236}">
                <a16:creationId xmlns:a16="http://schemas.microsoft.com/office/drawing/2014/main" id="{F1F14198-8563-0165-75C3-B9B89FCC1A66}"/>
              </a:ext>
            </a:extLst>
          </p:cNvPr>
          <p:cNvPicPr>
            <a:picLocks noChangeAspect="1"/>
          </p:cNvPicPr>
          <p:nvPr/>
        </p:nvPicPr>
        <p:blipFill>
          <a:blip r:embed="rId8"/>
          <a:srcRect l="15686" r="49349" b="51813"/>
          <a:stretch/>
        </p:blipFill>
        <p:spPr>
          <a:xfrm>
            <a:off x="838200" y="5679157"/>
            <a:ext cx="5105400" cy="4014170"/>
          </a:xfrm>
          <a:prstGeom prst="rect">
            <a:avLst/>
          </a:prstGeom>
          <a:ln>
            <a:noFill/>
          </a:ln>
          <a:effectLst>
            <a:softEdge rad="112500"/>
          </a:effectLst>
        </p:spPr>
      </p:pic>
      <p:pic>
        <p:nvPicPr>
          <p:cNvPr id="17" name="Picture" title="This slide contains the following visuals: Activity levels for weeks ,Activity levels for Age ,Activity (MVPA )by Timepoint , Sedentary by Timepoint ,card ,pageNavigator ,male Image  ,female Image ,shape ,shape ,image ,slicer ,image ,image. Please refer to the notes on this slide for details">
            <a:hlinkClick r:id="rId7"/>
            <a:extLst>
              <a:ext uri="{FF2B5EF4-FFF2-40B4-BE49-F238E27FC236}">
                <a16:creationId xmlns:a16="http://schemas.microsoft.com/office/drawing/2014/main" id="{CF6FD339-5C34-1779-3E98-4DCD6FE99DDB}"/>
              </a:ext>
            </a:extLst>
          </p:cNvPr>
          <p:cNvPicPr>
            <a:picLocks noChangeAspect="1"/>
          </p:cNvPicPr>
          <p:nvPr/>
        </p:nvPicPr>
        <p:blipFill>
          <a:blip r:embed="rId9"/>
          <a:srcRect l="16182" t="48187"/>
          <a:stretch/>
        </p:blipFill>
        <p:spPr>
          <a:xfrm>
            <a:off x="5943600" y="5758226"/>
            <a:ext cx="10909319" cy="3847410"/>
          </a:xfrm>
          <a:prstGeom prst="rect">
            <a:avLst/>
          </a:prstGeom>
          <a:noFill/>
        </p:spPr>
      </p:pic>
      <p:sp>
        <p:nvSpPr>
          <p:cNvPr id="18" name="Freeform 7">
            <a:extLst>
              <a:ext uri="{FF2B5EF4-FFF2-40B4-BE49-F238E27FC236}">
                <a16:creationId xmlns:a16="http://schemas.microsoft.com/office/drawing/2014/main" id="{BB4DF387-8D44-0D81-8707-35EC4ADA9680}"/>
              </a:ext>
            </a:extLst>
          </p:cNvPr>
          <p:cNvSpPr/>
          <p:nvPr/>
        </p:nvSpPr>
        <p:spPr>
          <a:xfrm>
            <a:off x="11811000" y="1296091"/>
            <a:ext cx="4348939" cy="3847410"/>
          </a:xfrm>
          <a:custGeom>
            <a:avLst/>
            <a:gdLst/>
            <a:ahLst/>
            <a:cxnLst/>
            <a:rect l="l" t="t" r="r" b="b"/>
            <a:pathLst>
              <a:path w="3978497" h="4114800">
                <a:moveTo>
                  <a:pt x="0" y="0"/>
                </a:moveTo>
                <a:lnTo>
                  <a:pt x="3978497" y="0"/>
                </a:lnTo>
                <a:lnTo>
                  <a:pt x="397849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6" name="TextBox 6"/>
          <p:cNvSpPr txBox="1"/>
          <p:nvPr/>
        </p:nvSpPr>
        <p:spPr>
          <a:xfrm>
            <a:off x="457200" y="336287"/>
            <a:ext cx="8001000" cy="1050288"/>
          </a:xfrm>
          <a:prstGeom prst="rect">
            <a:avLst/>
          </a:prstGeom>
        </p:spPr>
        <p:txBody>
          <a:bodyPr wrap="square" lIns="0" tIns="0" rIns="0" bIns="0" rtlCol="0" anchor="t">
            <a:spAutoFit/>
          </a:bodyPr>
          <a:lstStyle/>
          <a:p>
            <a:pPr algn="l">
              <a:lnSpc>
                <a:spcPts val="8959"/>
              </a:lnSpc>
            </a:pPr>
            <a:r>
              <a:rPr lang="en-US" sz="4000" dirty="0">
                <a:solidFill>
                  <a:srgbClr val="26459B"/>
                </a:solidFill>
                <a:latin typeface="League Spartan"/>
                <a:ea typeface="League Spartan"/>
                <a:cs typeface="League Spartan"/>
                <a:sym typeface="League Spartan"/>
              </a:rPr>
              <a:t>Dashboard Design</a:t>
            </a:r>
          </a:p>
        </p:txBody>
      </p:sp>
      <p:sp>
        <p:nvSpPr>
          <p:cNvPr id="18" name="Freeform 7">
            <a:extLst>
              <a:ext uri="{FF2B5EF4-FFF2-40B4-BE49-F238E27FC236}">
                <a16:creationId xmlns:a16="http://schemas.microsoft.com/office/drawing/2014/main" id="{BB4DF387-8D44-0D81-8707-35EC4ADA9680}"/>
              </a:ext>
            </a:extLst>
          </p:cNvPr>
          <p:cNvSpPr/>
          <p:nvPr/>
        </p:nvSpPr>
        <p:spPr>
          <a:xfrm>
            <a:off x="5611587" y="108819"/>
            <a:ext cx="1551214" cy="1614044"/>
          </a:xfrm>
          <a:custGeom>
            <a:avLst/>
            <a:gdLst/>
            <a:ahLst/>
            <a:cxnLst/>
            <a:rect l="l" t="t" r="r" b="b"/>
            <a:pathLst>
              <a:path w="3978497" h="4114800">
                <a:moveTo>
                  <a:pt x="0" y="0"/>
                </a:moveTo>
                <a:lnTo>
                  <a:pt x="3978497" y="0"/>
                </a:lnTo>
                <a:lnTo>
                  <a:pt x="397849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 name="Picture" title="This slide contains the following visuals: Children's Confidence in Overcoming Barriers to Physical Activity ,Total Activity Score by Gender ,Impact of Resource Availability on Children's Activity Levels ,Total Activity Score by Age ,Effect of Sedentary Restrictions on Children's Activity by Age and Gender ,Enjoyment of The children among the Tests ,card ,pageNavigator ,male Image  ,female Image ,shape ,shape ,image ,slicer ,image ,image. Please refer to the notes on this slide for details">
            <a:hlinkClick r:id="rId5"/>
            <a:extLst>
              <a:ext uri="{FF2B5EF4-FFF2-40B4-BE49-F238E27FC236}">
                <a16:creationId xmlns:a16="http://schemas.microsoft.com/office/drawing/2014/main" id="{C3B5DE7E-0C5E-2F70-3723-27F256EF8D27}"/>
              </a:ext>
            </a:extLst>
          </p:cNvPr>
          <p:cNvPicPr>
            <a:picLocks noChangeAspect="1"/>
          </p:cNvPicPr>
          <p:nvPr/>
        </p:nvPicPr>
        <p:blipFill>
          <a:blip r:embed="rId6"/>
          <a:stretch>
            <a:fillRect/>
          </a:stretch>
        </p:blipFill>
        <p:spPr>
          <a:xfrm>
            <a:off x="-21772" y="1976548"/>
            <a:ext cx="15642771" cy="8478596"/>
          </a:xfrm>
          <a:prstGeom prst="rect">
            <a:avLst/>
          </a:prstGeom>
          <a:noFill/>
        </p:spPr>
      </p:pic>
      <p:sp>
        <p:nvSpPr>
          <p:cNvPr id="4" name="Freeform 10">
            <a:extLst>
              <a:ext uri="{FF2B5EF4-FFF2-40B4-BE49-F238E27FC236}">
                <a16:creationId xmlns:a16="http://schemas.microsoft.com/office/drawing/2014/main" id="{15BFC65A-4035-276A-2118-91ED0CC2BF63}"/>
              </a:ext>
            </a:extLst>
          </p:cNvPr>
          <p:cNvSpPr/>
          <p:nvPr/>
        </p:nvSpPr>
        <p:spPr>
          <a:xfrm>
            <a:off x="15711279" y="-544892"/>
            <a:ext cx="3096042" cy="3147184"/>
          </a:xfrm>
          <a:custGeom>
            <a:avLst/>
            <a:gdLst/>
            <a:ahLst/>
            <a:cxnLst/>
            <a:rect l="l" t="t" r="r" b="b"/>
            <a:pathLst>
              <a:path w="3096042" h="3147184">
                <a:moveTo>
                  <a:pt x="0" y="0"/>
                </a:moveTo>
                <a:lnTo>
                  <a:pt x="3096042" y="0"/>
                </a:lnTo>
                <a:lnTo>
                  <a:pt x="3096042" y="3147184"/>
                </a:lnTo>
                <a:lnTo>
                  <a:pt x="0" y="31471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2366230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TotalTime>
  <Words>677</Words>
  <Application>Microsoft Office PowerPoint</Application>
  <PresentationFormat>Custom</PresentationFormat>
  <Paragraphs>71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Glacial Indifference Bold</vt:lpstr>
      <vt:lpstr>Glacial Indifference</vt:lpstr>
      <vt:lpstr>League Spartan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Simple Business Plan Presentation</dc:title>
  <cp:lastModifiedBy>Ahmed Abd Elhalim</cp:lastModifiedBy>
  <cp:revision>7</cp:revision>
  <dcterms:created xsi:type="dcterms:W3CDTF">2006-08-16T00:00:00Z</dcterms:created>
  <dcterms:modified xsi:type="dcterms:W3CDTF">2024-10-18T03:28:45Z</dcterms:modified>
  <dc:identifier>DAGTtL4kwaI</dc:identifier>
</cp:coreProperties>
</file>